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256" r:id="rId5"/>
    <p:sldId id="258" r:id="rId6"/>
    <p:sldId id="268" r:id="rId7"/>
    <p:sldId id="272" r:id="rId8"/>
    <p:sldId id="273" r:id="rId9"/>
    <p:sldId id="274" r:id="rId10"/>
    <p:sldId id="275" r:id="rId11"/>
    <p:sldId id="276" r:id="rId12"/>
    <p:sldId id="282" r:id="rId13"/>
    <p:sldId id="278" r:id="rId14"/>
    <p:sldId id="279" r:id="rId15"/>
    <p:sldId id="280" r:id="rId16"/>
    <p:sldId id="281" r:id="rId17"/>
    <p:sldId id="283"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0BC"/>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0704" autoAdjust="0"/>
  </p:normalViewPr>
  <p:slideViewPr>
    <p:cSldViewPr snapToGrid="0">
      <p:cViewPr varScale="1">
        <p:scale>
          <a:sx n="94" d="100"/>
          <a:sy n="94" d="100"/>
        </p:scale>
        <p:origin x="1134"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arra Cruz" userId="aa7bdcc7-27c9-4677-ac4b-91b5d20f0adb" providerId="ADAL" clId="{030AF395-D5D6-4EC7-8E1C-E73718A6D6C5}"/>
    <pc:docChg chg="delSld">
      <pc:chgData name="Kyarra Cruz" userId="aa7bdcc7-27c9-4677-ac4b-91b5d20f0adb" providerId="ADAL" clId="{030AF395-D5D6-4EC7-8E1C-E73718A6D6C5}" dt="2023-06-29T15:18:43.040" v="0" actId="2696"/>
      <pc:docMkLst>
        <pc:docMk/>
      </pc:docMkLst>
      <pc:sldChg chg="del">
        <pc:chgData name="Kyarra Cruz" userId="aa7bdcc7-27c9-4677-ac4b-91b5d20f0adb" providerId="ADAL" clId="{030AF395-D5D6-4EC7-8E1C-E73718A6D6C5}" dt="2023-06-29T15:18:43.040" v="0" actId="2696"/>
        <pc:sldMkLst>
          <pc:docMk/>
          <pc:sldMk cId="2619301236" sldId="26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6/29/2023</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6/29/2023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9.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9.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3.m4a"/><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5.m4a"/><Relationship Id="rId1" Type="http://schemas.openxmlformats.org/officeDocument/2006/relationships/audio" Target="NULL" TargetMode="Externa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png"/><Relationship Id="rId11" Type="http://schemas.openxmlformats.org/officeDocument/2006/relationships/image" Target="../media/image1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9.pn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9.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9.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4.xml"/><Relationship Id="rId7" Type="http://schemas.openxmlformats.org/officeDocument/2006/relationships/image" Target="../media/image3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title"/>
          </p:nvPr>
        </p:nvSpPr>
        <p:spPr>
          <a:xfrm>
            <a:off x="3033781" y="1398897"/>
            <a:ext cx="6001037" cy="1586410"/>
          </a:xfrm>
        </p:spPr>
        <p:txBody>
          <a:bodyPr anchor="b">
            <a:noAutofit/>
          </a:bodyPr>
          <a:lstStyle/>
          <a:p>
            <a:pPr algn="ctr"/>
            <a:r>
              <a:rPr lang="en-US" sz="4000" dirty="0">
                <a:solidFill>
                  <a:srgbClr val="3490BC"/>
                </a:solidFill>
              </a:rPr>
              <a:t>Introduction to Lead Snap Marketing</a:t>
            </a:r>
          </a:p>
        </p:txBody>
      </p:sp>
      <p:pic>
        <p:nvPicPr>
          <p:cNvPr id="4" name="Graphic 3">
            <a:extLst>
              <a:ext uri="{FF2B5EF4-FFF2-40B4-BE49-F238E27FC236}">
                <a16:creationId xmlns:a16="http://schemas.microsoft.com/office/drawing/2014/main" id="{3ED09877-0C48-376F-54BA-B639337F10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34506" y="3109379"/>
            <a:ext cx="1526630" cy="1526630"/>
          </a:xfrm>
          <a:prstGeom prst="rect">
            <a:avLst/>
          </a:prstGeom>
        </p:spPr>
      </p:pic>
      <p:pic>
        <p:nvPicPr>
          <p:cNvPr id="21" name="Recorded Sound">
            <a:hlinkClick r:id="" action="ppaction://media"/>
            <a:extLst>
              <a:ext uri="{FF2B5EF4-FFF2-40B4-BE49-F238E27FC236}">
                <a16:creationId xmlns:a16="http://schemas.microsoft.com/office/drawing/2014/main" id="{498BB65B-A71E-59CF-EC3E-4A5F1605BA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547" y="5594445"/>
            <a:ext cx="609600" cy="609600"/>
          </a:xfrm>
          <a:prstGeom prst="rect">
            <a:avLst/>
          </a:prstGeom>
        </p:spPr>
      </p:pic>
    </p:spTree>
    <p:extLst>
      <p:ext uri="{BB962C8B-B14F-4D97-AF65-F5344CB8AC3E}">
        <p14:creationId xmlns:p14="http://schemas.microsoft.com/office/powerpoint/2010/main" val="2586058810"/>
      </p:ext>
    </p:extLst>
  </p:cSld>
  <p:clrMapOvr>
    <a:masterClrMapping/>
  </p:clrMapOvr>
  <mc:AlternateContent xmlns:mc="http://schemas.openxmlformats.org/markup-compatibility/2006" xmlns:p14="http://schemas.microsoft.com/office/powerpoint/2010/main">
    <mc:Choice Requires="p14">
      <p:transition spd="slow" p14:dur="2000" advTm="7731"/>
    </mc:Choice>
    <mc:Fallback xmlns="">
      <p:transition spd="slow" advTm="77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36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4038600" y="138149"/>
            <a:ext cx="3429000" cy="616145"/>
          </a:xfrm>
          <a:solidFill>
            <a:schemeClr val="accent5">
              <a:lumMod val="40000"/>
              <a:lumOff val="60000"/>
            </a:schemeClr>
          </a:solidFill>
        </p:spPr>
        <p:txBody>
          <a:bodyPr>
            <a:normAutofit/>
          </a:bodyPr>
          <a:lstStyle/>
          <a:p>
            <a:r>
              <a:rPr lang="en-US" sz="3000" dirty="0">
                <a:solidFill>
                  <a:srgbClr val="0070C0"/>
                </a:solidFill>
              </a:rPr>
              <a:t>Real Time Leads</a:t>
            </a:r>
          </a:p>
        </p:txBody>
      </p:sp>
      <p:sp>
        <p:nvSpPr>
          <p:cNvPr id="3" name="Text Placeholder 2">
            <a:extLst>
              <a:ext uri="{FF2B5EF4-FFF2-40B4-BE49-F238E27FC236}">
                <a16:creationId xmlns:a16="http://schemas.microsoft.com/office/drawing/2014/main" id="{4111BE96-6EA4-319E-C532-605A51C76212}"/>
              </a:ext>
            </a:extLst>
          </p:cNvPr>
          <p:cNvSpPr>
            <a:spLocks noGrp="1"/>
          </p:cNvSpPr>
          <p:nvPr>
            <p:ph type="body" idx="1"/>
          </p:nvPr>
        </p:nvSpPr>
        <p:spPr>
          <a:xfrm>
            <a:off x="3449145" y="814178"/>
            <a:ext cx="4718747" cy="2175546"/>
          </a:xfrm>
        </p:spPr>
        <p:txBody>
          <a:bodyPr>
            <a:noAutofit/>
          </a:bodyPr>
          <a:lstStyle/>
          <a:p>
            <a:r>
              <a:rPr lang="en-US" sz="1200" dirty="0">
                <a:solidFill>
                  <a:srgbClr val="0070C0"/>
                </a:solidFill>
                <a:cs typeface="Aharoni" panose="020B0604020202020204" pitchFamily="2" charset="-79"/>
              </a:rPr>
              <a:t>Real Time Leads consist of </a:t>
            </a:r>
            <a:r>
              <a:rPr lang="en-US" sz="1200" b="1" dirty="0">
                <a:solidFill>
                  <a:srgbClr val="0070C0"/>
                </a:solidFill>
                <a:cs typeface="Aharoni" panose="020B0604020202020204" pitchFamily="2" charset="-79"/>
              </a:rPr>
              <a:t>2 types of forms </a:t>
            </a:r>
            <a:r>
              <a:rPr lang="en-US" sz="1200" dirty="0">
                <a:solidFill>
                  <a:srgbClr val="0070C0"/>
                </a:solidFill>
                <a:cs typeface="Aharoni" panose="020B0604020202020204" pitchFamily="2" charset="-79"/>
              </a:rPr>
              <a:t>that the prospects have filled out. </a:t>
            </a:r>
          </a:p>
          <a:p>
            <a:r>
              <a:rPr lang="en-US" sz="1200" dirty="0">
                <a:solidFill>
                  <a:srgbClr val="0070C0"/>
                </a:solidFill>
                <a:cs typeface="Aharoni" panose="020B0604020202020204" pitchFamily="2" charset="-79"/>
              </a:rPr>
              <a:t>The main form is called </a:t>
            </a:r>
            <a:r>
              <a:rPr lang="en-US" sz="1200" b="1" dirty="0">
                <a:solidFill>
                  <a:srgbClr val="0070C0"/>
                </a:solidFill>
                <a:cs typeface="Aharoni" panose="020B0604020202020204" pitchFamily="2" charset="-79"/>
              </a:rPr>
              <a:t>“Full Form.” </a:t>
            </a:r>
            <a:r>
              <a:rPr lang="en-US" sz="1200" dirty="0">
                <a:solidFill>
                  <a:srgbClr val="0070C0"/>
                </a:solidFill>
                <a:cs typeface="Aharoni" panose="020B0604020202020204" pitchFamily="2" charset="-79"/>
              </a:rPr>
              <a:t>This is when a form is filled with the individual's information that is interested in verticals such as Mortgage, Solar, Debt, Medicare, Health Insurance, and Final Expense.</a:t>
            </a:r>
          </a:p>
          <a:p>
            <a:r>
              <a:rPr lang="en-US" sz="1200" dirty="0">
                <a:solidFill>
                  <a:srgbClr val="0070C0"/>
                </a:solidFill>
                <a:cs typeface="Aharoni" panose="020B0604020202020204" pitchFamily="2" charset="-79"/>
              </a:rPr>
              <a:t>The next form, is a </a:t>
            </a:r>
            <a:r>
              <a:rPr lang="en-US" sz="1200" b="1" dirty="0">
                <a:solidFill>
                  <a:srgbClr val="0070C0"/>
                </a:solidFill>
                <a:cs typeface="Aharoni" panose="020B0604020202020204" pitchFamily="2" charset="-79"/>
              </a:rPr>
              <a:t>“Co-Reg form”. </a:t>
            </a:r>
            <a:r>
              <a:rPr lang="en-US" sz="1200" dirty="0">
                <a:solidFill>
                  <a:srgbClr val="0070C0"/>
                </a:solidFill>
                <a:cs typeface="Aharoni" panose="020B0604020202020204" pitchFamily="2" charset="-79"/>
              </a:rPr>
              <a:t>This is when the prospects will only fill out primary information. </a:t>
            </a:r>
          </a:p>
          <a:p>
            <a:r>
              <a:rPr lang="en-US" sz="1200" dirty="0">
                <a:solidFill>
                  <a:srgbClr val="0070C0"/>
                </a:solidFill>
                <a:cs typeface="Aharoni" panose="020B0604020202020204" pitchFamily="2" charset="-79"/>
              </a:rPr>
              <a:t>Ex: First/Last name and phone number</a:t>
            </a:r>
          </a:p>
        </p:txBody>
      </p:sp>
      <p:pic>
        <p:nvPicPr>
          <p:cNvPr id="7170" name="Picture 2" descr="How to Get a Better Sleep When Using a Computer Late at Night — Steemit">
            <a:extLst>
              <a:ext uri="{FF2B5EF4-FFF2-40B4-BE49-F238E27FC236}">
                <a16:creationId xmlns:a16="http://schemas.microsoft.com/office/drawing/2014/main" id="{BD67E76B-AC48-6B40-9C75-674E23648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044" y="775076"/>
            <a:ext cx="2241115" cy="13446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256599-E800-3C11-0218-A39033ADBB30}"/>
              </a:ext>
            </a:extLst>
          </p:cNvPr>
          <p:cNvSpPr txBox="1"/>
          <p:nvPr/>
        </p:nvSpPr>
        <p:spPr>
          <a:xfrm>
            <a:off x="2760519" y="3256882"/>
            <a:ext cx="6096000" cy="369332"/>
          </a:xfrm>
          <a:prstGeom prst="rect">
            <a:avLst/>
          </a:prstGeom>
          <a:noFill/>
        </p:spPr>
        <p:txBody>
          <a:bodyPr wrap="square">
            <a:spAutoFit/>
          </a:bodyPr>
          <a:lstStyle/>
          <a:p>
            <a:pPr algn="ctr"/>
            <a:r>
              <a:rPr lang="en-US" sz="1800" dirty="0">
                <a:solidFill>
                  <a:srgbClr val="0070C0"/>
                </a:solidFill>
                <a:cs typeface="Aharoni" panose="020B0604020202020204" pitchFamily="2" charset="-79"/>
              </a:rPr>
              <a:t>SET FILTERS FOR REAL TIME LEADS</a:t>
            </a:r>
          </a:p>
        </p:txBody>
      </p:sp>
      <p:sp>
        <p:nvSpPr>
          <p:cNvPr id="7" name="TextBox 6">
            <a:extLst>
              <a:ext uri="{FF2B5EF4-FFF2-40B4-BE49-F238E27FC236}">
                <a16:creationId xmlns:a16="http://schemas.microsoft.com/office/drawing/2014/main" id="{4B168D06-EFAF-CF54-ECE0-DEB060C4FC05}"/>
              </a:ext>
            </a:extLst>
          </p:cNvPr>
          <p:cNvSpPr txBox="1"/>
          <p:nvPr/>
        </p:nvSpPr>
        <p:spPr>
          <a:xfrm>
            <a:off x="1853503" y="3927588"/>
            <a:ext cx="2464377" cy="2259401"/>
          </a:xfrm>
          <a:prstGeom prst="rect">
            <a:avLst/>
          </a:prstGeom>
          <a:noFill/>
        </p:spPr>
        <p:txBody>
          <a:bodyPr wrap="square">
            <a:spAutoFit/>
          </a:bodyPr>
          <a:lstStyle/>
          <a:p>
            <a:pPr marL="0" marR="0">
              <a:lnSpc>
                <a:spcPct val="107000"/>
              </a:lnSpc>
              <a:spcBef>
                <a:spcPts val="0"/>
              </a:spcBef>
              <a:spcAft>
                <a:spcPts val="80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Real Time Refinance-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Desired Loan Amount</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LTV</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Current Rate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Rate Type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Self-Reported Credit</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Loan Purpose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Property Type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VA Eligible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Currently FHA</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Jornaya ID / Trusted Form</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State / County / Zip</a:t>
            </a:r>
          </a:p>
        </p:txBody>
      </p:sp>
      <p:sp>
        <p:nvSpPr>
          <p:cNvPr id="9" name="TextBox 8">
            <a:extLst>
              <a:ext uri="{FF2B5EF4-FFF2-40B4-BE49-F238E27FC236}">
                <a16:creationId xmlns:a16="http://schemas.microsoft.com/office/drawing/2014/main" id="{4018D072-8FC1-D391-5176-CF4F1533C4BF}"/>
              </a:ext>
            </a:extLst>
          </p:cNvPr>
          <p:cNvSpPr txBox="1"/>
          <p:nvPr/>
        </p:nvSpPr>
        <p:spPr>
          <a:xfrm>
            <a:off x="4631339" y="4186889"/>
            <a:ext cx="2190293" cy="1740798"/>
          </a:xfrm>
          <a:prstGeom prst="rect">
            <a:avLst/>
          </a:prstGeom>
          <a:noFill/>
        </p:spPr>
        <p:txBody>
          <a:bodyPr wrap="square">
            <a:spAutoFit/>
          </a:bodyPr>
          <a:lstStyle/>
          <a:p>
            <a:pPr marL="0" marR="0" indent="457200">
              <a:lnSpc>
                <a:spcPct val="107000"/>
              </a:lnSpc>
              <a:spcBef>
                <a:spcPts val="0"/>
              </a:spcBef>
              <a:spcAft>
                <a:spcPts val="80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Real Time Purchase-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Home Value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LTV</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Self-Reported Credit</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Property Type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VA Eligible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Jornaya ID / Trusted Form</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State / County / Zip</a:t>
            </a:r>
          </a:p>
        </p:txBody>
      </p:sp>
      <p:sp>
        <p:nvSpPr>
          <p:cNvPr id="11" name="TextBox 10">
            <a:extLst>
              <a:ext uri="{FF2B5EF4-FFF2-40B4-BE49-F238E27FC236}">
                <a16:creationId xmlns:a16="http://schemas.microsoft.com/office/drawing/2014/main" id="{93D4D12F-81F0-4F8A-19FF-75A2F253398C}"/>
              </a:ext>
            </a:extLst>
          </p:cNvPr>
          <p:cNvSpPr txBox="1"/>
          <p:nvPr/>
        </p:nvSpPr>
        <p:spPr>
          <a:xfrm>
            <a:off x="7467600" y="4160530"/>
            <a:ext cx="2556164" cy="1845570"/>
          </a:xfrm>
          <a:prstGeom prst="rect">
            <a:avLst/>
          </a:prstGeom>
          <a:noFill/>
        </p:spPr>
        <p:txBody>
          <a:bodyPr wrap="square">
            <a:spAutoFit/>
          </a:bodyPr>
          <a:lstStyle/>
          <a:p>
            <a:pPr marR="0">
              <a:lnSpc>
                <a:spcPct val="107000"/>
              </a:lnSpc>
              <a:spcBef>
                <a:spcPts val="0"/>
              </a:spcBef>
              <a:spcAft>
                <a:spcPts val="80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Real Time Reverse-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Home Value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LTV</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Self-Reported Credit</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Property Type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Jornaya ID / Trusted Form</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State / County / Zip</a:t>
            </a:r>
          </a:p>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001A8659-8DF9-4653-B254-E4F271E58F35}"/>
              </a:ext>
            </a:extLst>
          </p:cNvPr>
          <p:cNvPicPr>
            <a:picLocks noChangeAspect="1"/>
          </p:cNvPicPr>
          <p:nvPr>
            <a:audioFile r:link="rId1"/>
            <p:extLst>
              <p:ext uri="{DAA4B4D4-6D71-4841-9C94-3DE7FCFB9230}">
                <p14:media xmlns:p14="http://schemas.microsoft.com/office/powerpoint/2010/main" r:embed="rId2">
                  <p14:trim st="1749"/>
                </p14:media>
              </p:ext>
            </p:extLst>
          </p:nvPr>
        </p:nvPicPr>
        <p:blipFill>
          <a:blip r:embed="rId5"/>
          <a:stretch>
            <a:fillRect/>
          </a:stretch>
        </p:blipFill>
        <p:spPr>
          <a:xfrm>
            <a:off x="1995844" y="671011"/>
            <a:ext cx="609600" cy="609600"/>
          </a:xfrm>
          <a:prstGeom prst="rect">
            <a:avLst/>
          </a:prstGeom>
        </p:spPr>
      </p:pic>
    </p:spTree>
    <p:extLst>
      <p:ext uri="{BB962C8B-B14F-4D97-AF65-F5344CB8AC3E}">
        <p14:creationId xmlns:p14="http://schemas.microsoft.com/office/powerpoint/2010/main" val="2490606672"/>
      </p:ext>
    </p:extLst>
  </p:cSld>
  <p:clrMapOvr>
    <a:masterClrMapping/>
  </p:clrMapOvr>
  <mc:AlternateContent xmlns:mc="http://schemas.openxmlformats.org/markup-compatibility/2006" xmlns:p14="http://schemas.microsoft.com/office/powerpoint/2010/main">
    <mc:Choice Requires="p14">
      <p:transition spd="slow" p14:dur="2000" advTm="34783"/>
    </mc:Choice>
    <mc:Fallback xmlns="">
      <p:transition spd="slow" advTm="3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3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4635635" y="28752"/>
            <a:ext cx="3170885" cy="752159"/>
          </a:xfrm>
          <a:solidFill>
            <a:schemeClr val="accent5">
              <a:lumMod val="40000"/>
              <a:lumOff val="60000"/>
            </a:schemeClr>
          </a:solidFill>
        </p:spPr>
        <p:txBody>
          <a:bodyPr>
            <a:normAutofit/>
          </a:bodyPr>
          <a:lstStyle/>
          <a:p>
            <a:r>
              <a:rPr lang="en-US" sz="3000" dirty="0">
                <a:solidFill>
                  <a:srgbClr val="0070C0"/>
                </a:solidFill>
              </a:rPr>
              <a:t>Aged Leads</a:t>
            </a:r>
          </a:p>
        </p:txBody>
      </p:sp>
      <p:pic>
        <p:nvPicPr>
          <p:cNvPr id="4" name="Picture 3">
            <a:extLst>
              <a:ext uri="{FF2B5EF4-FFF2-40B4-BE49-F238E27FC236}">
                <a16:creationId xmlns:a16="http://schemas.microsoft.com/office/drawing/2014/main" id="{CCDDD936-78A7-0CFC-7E8E-1CE81907E904}"/>
              </a:ext>
            </a:extLst>
          </p:cNvPr>
          <p:cNvPicPr>
            <a:picLocks noChangeAspect="1"/>
          </p:cNvPicPr>
          <p:nvPr/>
        </p:nvPicPr>
        <p:blipFill>
          <a:blip r:embed="rId4"/>
          <a:stretch>
            <a:fillRect/>
          </a:stretch>
        </p:blipFill>
        <p:spPr>
          <a:xfrm>
            <a:off x="8724968" y="614148"/>
            <a:ext cx="2178441" cy="1449533"/>
          </a:xfrm>
          <a:prstGeom prst="rect">
            <a:avLst/>
          </a:prstGeom>
        </p:spPr>
      </p:pic>
      <p:sp>
        <p:nvSpPr>
          <p:cNvPr id="6" name="TextBox 5">
            <a:extLst>
              <a:ext uri="{FF2B5EF4-FFF2-40B4-BE49-F238E27FC236}">
                <a16:creationId xmlns:a16="http://schemas.microsoft.com/office/drawing/2014/main" id="{D1F86C6B-0D46-58EC-6B36-0CDCF9FFA589}"/>
              </a:ext>
            </a:extLst>
          </p:cNvPr>
          <p:cNvSpPr txBox="1"/>
          <p:nvPr/>
        </p:nvSpPr>
        <p:spPr>
          <a:xfrm>
            <a:off x="2627832" y="2428121"/>
            <a:ext cx="6097136" cy="369332"/>
          </a:xfrm>
          <a:prstGeom prst="rect">
            <a:avLst/>
          </a:prstGeom>
          <a:noFill/>
        </p:spPr>
        <p:txBody>
          <a:bodyPr wrap="square">
            <a:spAutoFit/>
          </a:bodyPr>
          <a:lstStyle/>
          <a:p>
            <a:pPr algn="ctr"/>
            <a:r>
              <a:rPr lang="en-US" sz="1800">
                <a:solidFill>
                  <a:srgbClr val="0070C0"/>
                </a:solidFill>
                <a:cs typeface="Aharoni" panose="020B0604020202020204" pitchFamily="2" charset="-79"/>
              </a:rPr>
              <a:t>FILTERS OPTIONS </a:t>
            </a:r>
            <a:r>
              <a:rPr lang="en-US" sz="1800" dirty="0">
                <a:solidFill>
                  <a:srgbClr val="0070C0"/>
                </a:solidFill>
                <a:cs typeface="Aharoni" panose="020B0604020202020204" pitchFamily="2" charset="-79"/>
              </a:rPr>
              <a:t>FOR AGED LEADS</a:t>
            </a:r>
          </a:p>
        </p:txBody>
      </p:sp>
      <p:sp>
        <p:nvSpPr>
          <p:cNvPr id="8" name="TextBox 7">
            <a:extLst>
              <a:ext uri="{FF2B5EF4-FFF2-40B4-BE49-F238E27FC236}">
                <a16:creationId xmlns:a16="http://schemas.microsoft.com/office/drawing/2014/main" id="{CCA99C32-CB9C-B7CA-56C1-404B7749A2BF}"/>
              </a:ext>
            </a:extLst>
          </p:cNvPr>
          <p:cNvSpPr txBox="1"/>
          <p:nvPr/>
        </p:nvSpPr>
        <p:spPr>
          <a:xfrm>
            <a:off x="150316" y="3276583"/>
            <a:ext cx="2137632" cy="2675412"/>
          </a:xfrm>
          <a:prstGeom prst="rect">
            <a:avLst/>
          </a:prstGeom>
          <a:noFill/>
        </p:spPr>
        <p:txBody>
          <a:bodyPr wrap="square">
            <a:spAutoFit/>
          </a:bodyPr>
          <a:lstStyle/>
          <a:p>
            <a:pPr marL="45720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Aged </a:t>
            </a:r>
            <a:r>
              <a:rPr lang="en-US" sz="1050" dirty="0">
                <a:solidFill>
                  <a:schemeClr val="accent5">
                    <a:lumMod val="75000"/>
                  </a:schemeClr>
                </a:solidFill>
                <a:ea typeface="Calibri" panose="020F0502020204030204" pitchFamily="34" charset="0"/>
                <a:cs typeface="Times New Roman" panose="02020603050405020304" pitchFamily="18" charset="0"/>
              </a:rPr>
              <a:t>Refinance-</a:t>
            </a:r>
          </a:p>
          <a:p>
            <a:pPr marL="457200" marR="0">
              <a:lnSpc>
                <a:spcPct val="107000"/>
              </a:lnSpc>
              <a:spcBef>
                <a:spcPts val="0"/>
              </a:spcBef>
              <a:spcAft>
                <a:spcPts val="0"/>
              </a:spcAft>
            </a:pPr>
            <a:endParaRPr lang="en-US" sz="1050" dirty="0">
              <a:solidFill>
                <a:schemeClr val="accent5">
                  <a:lumMod val="75000"/>
                </a:schemeClr>
              </a:solidFill>
              <a:ea typeface="Calibri" panose="020F0502020204030204" pitchFamily="34" charset="0"/>
              <a:cs typeface="Times New Roman" panose="02020603050405020304" pitchFamily="18" charset="0"/>
            </a:endParaRP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Desired Loan Amount</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LTV</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Current Rate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Rate Type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Self-Reported Credit</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Loan Purpose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Property Type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VA Eligible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a typeface="Calibri" panose="020F0502020204030204" pitchFamily="34" charset="0"/>
                <a:cs typeface="Times New Roman" panose="02020603050405020304" pitchFamily="18" charset="0"/>
              </a:rPr>
              <a:t>Currently FHA</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Jornaya ID/ Trusted Form</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a typeface="Calibri" panose="020F0502020204030204" pitchFamily="34" charset="0"/>
                <a:cs typeface="Times New Roman" panose="02020603050405020304" pitchFamily="18" charset="0"/>
              </a:rPr>
              <a:t>State/County/Zip</a:t>
            </a:r>
            <a:endParaRPr lang="en-US" sz="1050" dirty="0">
              <a:solidFill>
                <a:schemeClr val="accent5">
                  <a:lumMod val="75000"/>
                </a:schemeClr>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50" dirty="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AD1F09F-B5FB-B5F4-DEA2-C1E59343CE23}"/>
              </a:ext>
            </a:extLst>
          </p:cNvPr>
          <p:cNvSpPr txBox="1"/>
          <p:nvPr/>
        </p:nvSpPr>
        <p:spPr>
          <a:xfrm>
            <a:off x="5138347" y="3251796"/>
            <a:ext cx="2966046" cy="2675412"/>
          </a:xfrm>
          <a:prstGeom prst="rect">
            <a:avLst/>
          </a:prstGeom>
          <a:noFill/>
        </p:spPr>
        <p:txBody>
          <a:bodyPr wrap="square">
            <a:spAutoFit/>
          </a:bodyPr>
          <a:lstStyle/>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Debt-</a:t>
            </a:r>
          </a:p>
          <a:p>
            <a:pPr marL="0"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Minimum of $10,000 in Debt</a:t>
            </a: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Not Currently enrolled in a Debt Program</a:t>
            </a:r>
          </a:p>
          <a:p>
            <a:pPr marR="0">
              <a:lnSpc>
                <a:spcPct val="107000"/>
              </a:lnSpc>
              <a:spcBef>
                <a:spcPts val="0"/>
              </a:spcBef>
              <a:spcAft>
                <a:spcPts val="0"/>
              </a:spcAft>
            </a:pPr>
            <a:endParaRPr lang="en-US" sz="1050" b="1" dirty="0">
              <a:solidFill>
                <a:schemeClr val="accent5">
                  <a:lumMod val="50000"/>
                </a:schemeClr>
              </a:solidFill>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50" b="1" dirty="0">
                <a:solidFill>
                  <a:schemeClr val="accent5">
                    <a:lumMod val="50000"/>
                  </a:schemeClr>
                </a:solidFill>
                <a:effectLst/>
                <a:ea typeface="Calibri" panose="020F0502020204030204" pitchFamily="34" charset="0"/>
                <a:cs typeface="Times New Roman" panose="02020603050405020304" pitchFamily="18" charset="0"/>
              </a:rPr>
              <a:t>****Client chooses states****</a:t>
            </a:r>
          </a:p>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Solar-</a:t>
            </a:r>
          </a:p>
          <a:p>
            <a:pPr marL="0"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Minimum Monthly Electric Bill of $150+</a:t>
            </a: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Full Sun or Part Sun</a:t>
            </a: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Self-Reported Credit</a:t>
            </a: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Single Family Residence Only</a:t>
            </a:r>
          </a:p>
          <a:p>
            <a:pPr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50" b="1" dirty="0">
                <a:solidFill>
                  <a:schemeClr val="accent5">
                    <a:lumMod val="50000"/>
                  </a:schemeClr>
                </a:solidFill>
                <a:effectLst/>
                <a:ea typeface="Calibri" panose="020F0502020204030204" pitchFamily="34" charset="0"/>
                <a:cs typeface="Times New Roman" panose="02020603050405020304" pitchFamily="18" charset="0"/>
              </a:rPr>
              <a:t>****Client chooses states****</a:t>
            </a:r>
          </a:p>
        </p:txBody>
      </p:sp>
      <p:sp>
        <p:nvSpPr>
          <p:cNvPr id="13" name="TextBox 12">
            <a:extLst>
              <a:ext uri="{FF2B5EF4-FFF2-40B4-BE49-F238E27FC236}">
                <a16:creationId xmlns:a16="http://schemas.microsoft.com/office/drawing/2014/main" id="{D555DE88-21EF-8C74-2E63-7CD9D993B187}"/>
              </a:ext>
            </a:extLst>
          </p:cNvPr>
          <p:cNvSpPr txBox="1"/>
          <p:nvPr/>
        </p:nvSpPr>
        <p:spPr>
          <a:xfrm>
            <a:off x="2287948" y="4962296"/>
            <a:ext cx="2280468" cy="1222194"/>
          </a:xfrm>
          <a:prstGeom prst="rect">
            <a:avLst/>
          </a:prstGeom>
          <a:noFill/>
        </p:spPr>
        <p:txBody>
          <a:bodyPr wrap="square">
            <a:spAutoFit/>
          </a:bodyPr>
          <a:lstStyle/>
          <a:p>
            <a:pPr marL="0" marR="0" indent="457200">
              <a:lnSpc>
                <a:spcPct val="107000"/>
              </a:lnSpc>
              <a:spcBef>
                <a:spcPts val="0"/>
              </a:spcBef>
              <a:spcAft>
                <a:spcPts val="80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Aged Reverse-</a:t>
            </a:r>
          </a:p>
          <a:p>
            <a:pPr marL="742950" marR="0" indent="-2857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Home Value</a:t>
            </a:r>
          </a:p>
          <a:p>
            <a:pPr marL="742950" marR="0" indent="-2857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LTV</a:t>
            </a:r>
          </a:p>
          <a:p>
            <a:pPr marL="742950" marR="0" indent="-2857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Self-Reported Credit</a:t>
            </a:r>
          </a:p>
          <a:p>
            <a:pPr marL="742950" marR="0" indent="-2857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Property Type</a:t>
            </a:r>
          </a:p>
          <a:p>
            <a:pPr marL="742950" marR="0" indent="-2857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State</a:t>
            </a:r>
          </a:p>
        </p:txBody>
      </p:sp>
      <p:sp>
        <p:nvSpPr>
          <p:cNvPr id="15" name="TextBox 14">
            <a:extLst>
              <a:ext uri="{FF2B5EF4-FFF2-40B4-BE49-F238E27FC236}">
                <a16:creationId xmlns:a16="http://schemas.microsoft.com/office/drawing/2014/main" id="{E1ADBE70-6706-6088-AFDC-F6082CAF2B53}"/>
              </a:ext>
            </a:extLst>
          </p:cNvPr>
          <p:cNvSpPr txBox="1"/>
          <p:nvPr/>
        </p:nvSpPr>
        <p:spPr>
          <a:xfrm>
            <a:off x="2762606" y="780911"/>
            <a:ext cx="6097136" cy="1384995"/>
          </a:xfrm>
          <a:prstGeom prst="rect">
            <a:avLst/>
          </a:prstGeom>
          <a:noFill/>
        </p:spPr>
        <p:txBody>
          <a:bodyPr wrap="square">
            <a:spAutoFit/>
          </a:bodyPr>
          <a:lstStyle/>
          <a:p>
            <a:pPr algn="ctr"/>
            <a:r>
              <a:rPr lang="en-US" sz="1050" dirty="0">
                <a:solidFill>
                  <a:srgbClr val="0070C0"/>
                </a:solidFill>
                <a:cs typeface="Aharoni" panose="020B0604020202020204" pitchFamily="2" charset="-79"/>
              </a:rPr>
              <a:t>Aged Leads: This</a:t>
            </a:r>
            <a:r>
              <a:rPr lang="en-US" sz="1050" b="0" i="0" dirty="0">
                <a:solidFill>
                  <a:srgbClr val="0070C0"/>
                </a:solidFill>
                <a:effectLst/>
              </a:rPr>
              <a:t> is our </a:t>
            </a:r>
            <a:r>
              <a:rPr lang="en-US" sz="1050" dirty="0">
                <a:solidFill>
                  <a:srgbClr val="0070C0"/>
                </a:solidFill>
                <a:cs typeface="Aharoni" panose="020B0604020202020204" pitchFamily="2" charset="-79"/>
              </a:rPr>
              <a:t>most popular lead type.</a:t>
            </a:r>
          </a:p>
          <a:p>
            <a:pPr algn="ctr"/>
            <a:r>
              <a:rPr lang="en-US" sz="1050" dirty="0">
                <a:solidFill>
                  <a:srgbClr val="0070C0"/>
                </a:solidFill>
                <a:cs typeface="Aharoni" panose="020B0604020202020204" pitchFamily="2" charset="-79"/>
              </a:rPr>
              <a:t>The intervals are as follows:</a:t>
            </a:r>
          </a:p>
          <a:p>
            <a:pPr algn="ctr"/>
            <a:r>
              <a:rPr lang="en-US" sz="1050" dirty="0">
                <a:solidFill>
                  <a:srgbClr val="0070C0"/>
                </a:solidFill>
                <a:cs typeface="Aharoni" panose="020B0604020202020204" pitchFamily="2" charset="-79"/>
              </a:rPr>
              <a:t>2-15 days old</a:t>
            </a:r>
          </a:p>
          <a:p>
            <a:pPr algn="ctr"/>
            <a:r>
              <a:rPr lang="en-US" sz="1050" dirty="0">
                <a:solidFill>
                  <a:srgbClr val="0070C0"/>
                </a:solidFill>
                <a:cs typeface="Aharoni" panose="020B0604020202020204" pitchFamily="2" charset="-79"/>
              </a:rPr>
              <a:t>16-30 days old</a:t>
            </a:r>
          </a:p>
          <a:p>
            <a:pPr algn="ctr"/>
            <a:r>
              <a:rPr lang="en-US" sz="1050" dirty="0">
                <a:solidFill>
                  <a:srgbClr val="0070C0"/>
                </a:solidFill>
                <a:cs typeface="Aharoni" panose="020B0604020202020204" pitchFamily="2" charset="-79"/>
              </a:rPr>
              <a:t>31-60 days old</a:t>
            </a:r>
          </a:p>
          <a:p>
            <a:pPr algn="ctr"/>
            <a:r>
              <a:rPr lang="en-US" sz="1050" dirty="0">
                <a:solidFill>
                  <a:srgbClr val="0070C0"/>
                </a:solidFill>
                <a:cs typeface="Aharoni" panose="020B0604020202020204" pitchFamily="2" charset="-79"/>
              </a:rPr>
              <a:t>61-90 days old</a:t>
            </a:r>
          </a:p>
          <a:p>
            <a:pPr algn="ctr"/>
            <a:r>
              <a:rPr lang="en-US" sz="1050" dirty="0">
                <a:solidFill>
                  <a:srgbClr val="0070C0"/>
                </a:solidFill>
                <a:cs typeface="Aharoni" panose="020B0604020202020204" pitchFamily="2" charset="-79"/>
              </a:rPr>
              <a:t>91-120 days old</a:t>
            </a:r>
          </a:p>
          <a:p>
            <a:pPr algn="ctr"/>
            <a:r>
              <a:rPr lang="en-US" sz="1050" dirty="0">
                <a:solidFill>
                  <a:srgbClr val="0070C0"/>
                </a:solidFill>
                <a:cs typeface="Aharoni" panose="020B0604020202020204" pitchFamily="2" charset="-79"/>
              </a:rPr>
              <a:t>121+ days old</a:t>
            </a:r>
          </a:p>
        </p:txBody>
      </p:sp>
      <p:sp>
        <p:nvSpPr>
          <p:cNvPr id="19" name="TextBox 18">
            <a:extLst>
              <a:ext uri="{FF2B5EF4-FFF2-40B4-BE49-F238E27FC236}">
                <a16:creationId xmlns:a16="http://schemas.microsoft.com/office/drawing/2014/main" id="{967DC74B-7F8A-6281-F5D9-B00E0D62A3AD}"/>
              </a:ext>
            </a:extLst>
          </p:cNvPr>
          <p:cNvSpPr txBox="1"/>
          <p:nvPr/>
        </p:nvSpPr>
        <p:spPr>
          <a:xfrm>
            <a:off x="8291528" y="3251796"/>
            <a:ext cx="2611881" cy="2675412"/>
          </a:xfrm>
          <a:prstGeom prst="rect">
            <a:avLst/>
          </a:prstGeom>
          <a:noFill/>
        </p:spPr>
        <p:txBody>
          <a:bodyPr wrap="square">
            <a:spAutoFit/>
          </a:bodyPr>
          <a:lstStyle/>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Calibri" panose="020F0502020204030204" pitchFamily="34" charset="0"/>
              </a:rPr>
              <a:t>Medicare-</a:t>
            </a:r>
          </a:p>
          <a:p>
            <a:pPr marL="0"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Calibri" panose="020F0502020204030204" pitchFamily="34" charset="0"/>
            </a:endParaRP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Calibri" panose="020F0502020204030204" pitchFamily="34" charset="0"/>
              </a:rPr>
              <a:t>Minimum age of 65+</a:t>
            </a:r>
          </a:p>
          <a:p>
            <a:pPr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Calibri" panose="020F0502020204030204" pitchFamily="34" charset="0"/>
            </a:endParaRPr>
          </a:p>
          <a:p>
            <a:pPr marL="0" marR="0" algn="just">
              <a:lnSpc>
                <a:spcPct val="107000"/>
              </a:lnSpc>
              <a:spcBef>
                <a:spcPts val="0"/>
              </a:spcBef>
              <a:spcAft>
                <a:spcPts val="0"/>
              </a:spcAft>
            </a:pPr>
            <a:r>
              <a:rPr lang="en-US" sz="1050" b="1" dirty="0">
                <a:solidFill>
                  <a:schemeClr val="accent5">
                    <a:lumMod val="50000"/>
                  </a:schemeClr>
                </a:solidFill>
                <a:ea typeface="Calibri" panose="020F0502020204030204" pitchFamily="34" charset="0"/>
                <a:cs typeface="Calibri" panose="020F0502020204030204" pitchFamily="34" charset="0"/>
              </a:rPr>
              <a:t>****</a:t>
            </a:r>
            <a:r>
              <a:rPr lang="en-US" sz="1050" b="1" dirty="0">
                <a:solidFill>
                  <a:schemeClr val="accent5">
                    <a:lumMod val="50000"/>
                  </a:schemeClr>
                </a:solidFill>
                <a:effectLst/>
                <a:ea typeface="Calibri" panose="020F0502020204030204" pitchFamily="34" charset="0"/>
                <a:cs typeface="Calibri" panose="020F0502020204030204" pitchFamily="34" charset="0"/>
              </a:rPr>
              <a:t>Client chooses states****</a:t>
            </a:r>
            <a:endParaRPr lang="en-US" sz="1050" b="1" dirty="0">
              <a:solidFill>
                <a:schemeClr val="accent5">
                  <a:lumMod val="50000"/>
                </a:schemeClr>
              </a:solidFill>
              <a:ea typeface="Calibri" panose="020F0502020204030204" pitchFamily="34" charset="0"/>
              <a:cs typeface="Calibri" panose="020F0502020204030204" pitchFamily="34" charset="0"/>
            </a:endParaRPr>
          </a:p>
          <a:p>
            <a:pPr marL="0" marR="0" algn="just">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Calibri" panose="020F0502020204030204" pitchFamily="34" charset="0"/>
              </a:rPr>
              <a:t>Health-</a:t>
            </a:r>
          </a:p>
          <a:p>
            <a:pPr marL="0"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Calibri" panose="020F0502020204030204" pitchFamily="34" charset="0"/>
            </a:endParaRP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Calibri" panose="020F0502020204030204" pitchFamily="34" charset="0"/>
              </a:rPr>
              <a:t>Age 18-64 </a:t>
            </a:r>
            <a:endParaRPr lang="en-US" sz="1050" dirty="0">
              <a:solidFill>
                <a:schemeClr val="accent5">
                  <a:lumMod val="50000"/>
                </a:schemeClr>
              </a:solidFill>
              <a:effectLst/>
              <a:ea typeface="Calibri" panose="020F0502020204030204" pitchFamily="34" charset="0"/>
              <a:cs typeface="Calibri" panose="020F0502020204030204" pitchFamily="34" charset="0"/>
            </a:endParaRPr>
          </a:p>
          <a:p>
            <a:pPr marL="0" marR="0" algn="just">
              <a:lnSpc>
                <a:spcPct val="107000"/>
              </a:lnSpc>
              <a:spcBef>
                <a:spcPts val="0"/>
              </a:spcBef>
              <a:spcAft>
                <a:spcPts val="0"/>
              </a:spcAft>
            </a:pPr>
            <a:endParaRPr lang="en-US" sz="1050" dirty="0">
              <a:solidFill>
                <a:schemeClr val="accent5">
                  <a:lumMod val="50000"/>
                </a:schemeClr>
              </a:solidFill>
              <a:effectLst/>
              <a:ea typeface="Calibri" panose="020F0502020204030204" pitchFamily="34" charset="0"/>
              <a:cs typeface="Calibri" panose="020F0502020204030204" pitchFamily="34" charset="0"/>
            </a:endParaRPr>
          </a:p>
          <a:p>
            <a:pPr marL="0" marR="0" algn="just">
              <a:lnSpc>
                <a:spcPct val="107000"/>
              </a:lnSpc>
              <a:spcBef>
                <a:spcPts val="0"/>
              </a:spcBef>
              <a:spcAft>
                <a:spcPts val="0"/>
              </a:spcAft>
            </a:pPr>
            <a:r>
              <a:rPr lang="en-US" sz="1050" b="1" dirty="0">
                <a:solidFill>
                  <a:schemeClr val="accent5">
                    <a:lumMod val="50000"/>
                  </a:schemeClr>
                </a:solidFill>
                <a:ea typeface="Calibri" panose="020F0502020204030204" pitchFamily="34" charset="0"/>
                <a:cs typeface="Calibri" panose="020F0502020204030204" pitchFamily="34" charset="0"/>
              </a:rPr>
              <a:t>****</a:t>
            </a:r>
            <a:r>
              <a:rPr lang="en-US" sz="1050" b="1" dirty="0">
                <a:solidFill>
                  <a:schemeClr val="accent5">
                    <a:lumMod val="50000"/>
                  </a:schemeClr>
                </a:solidFill>
                <a:effectLst/>
                <a:ea typeface="Calibri" panose="020F0502020204030204" pitchFamily="34" charset="0"/>
                <a:cs typeface="Calibri" panose="020F0502020204030204" pitchFamily="34" charset="0"/>
              </a:rPr>
              <a:t>Client chooses states****</a:t>
            </a:r>
            <a:endParaRPr lang="en-US" sz="1050" b="1" dirty="0">
              <a:solidFill>
                <a:schemeClr val="accent5">
                  <a:lumMod val="50000"/>
                </a:schemeClr>
              </a:solidFill>
              <a:ea typeface="Calibri" panose="020F0502020204030204" pitchFamily="34" charset="0"/>
              <a:cs typeface="Calibri" panose="020F0502020204030204" pitchFamily="34" charset="0"/>
            </a:endParaRPr>
          </a:p>
          <a:p>
            <a:pPr marL="0" marR="0" algn="just">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Calibri" panose="020F0502020204030204" pitchFamily="34" charset="0"/>
              </a:rPr>
              <a:t>Final Expense-</a:t>
            </a:r>
          </a:p>
          <a:p>
            <a:pPr marL="0"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Calibri" panose="020F0502020204030204" pitchFamily="34" charset="0"/>
            </a:endParaRPr>
          </a:p>
          <a:p>
            <a:pPr marL="0" marR="0" algn="just">
              <a:lnSpc>
                <a:spcPct val="107000"/>
              </a:lnSpc>
              <a:spcBef>
                <a:spcPts val="0"/>
              </a:spcBef>
              <a:spcAft>
                <a:spcPts val="0"/>
              </a:spcAft>
            </a:pPr>
            <a:r>
              <a:rPr lang="en-US" sz="1050" b="1" dirty="0">
                <a:solidFill>
                  <a:schemeClr val="accent5">
                    <a:lumMod val="50000"/>
                  </a:schemeClr>
                </a:solidFill>
                <a:effectLst/>
                <a:ea typeface="Calibri" panose="020F0502020204030204" pitchFamily="34" charset="0"/>
                <a:cs typeface="Calibri" panose="020F0502020204030204" pitchFamily="34" charset="0"/>
              </a:rPr>
              <a:t>****Client chooses states****</a:t>
            </a:r>
          </a:p>
        </p:txBody>
      </p:sp>
      <p:sp>
        <p:nvSpPr>
          <p:cNvPr id="21" name="TextBox 20">
            <a:extLst>
              <a:ext uri="{FF2B5EF4-FFF2-40B4-BE49-F238E27FC236}">
                <a16:creationId xmlns:a16="http://schemas.microsoft.com/office/drawing/2014/main" id="{1784F7CF-4C95-543F-4128-2098B0BB1F1C}"/>
              </a:ext>
            </a:extLst>
          </p:cNvPr>
          <p:cNvSpPr txBox="1"/>
          <p:nvPr/>
        </p:nvSpPr>
        <p:spPr>
          <a:xfrm>
            <a:off x="2687782" y="3276583"/>
            <a:ext cx="6096000" cy="1567930"/>
          </a:xfrm>
          <a:prstGeom prst="rect">
            <a:avLst/>
          </a:prstGeom>
          <a:noFill/>
        </p:spPr>
        <p:txBody>
          <a:bodyPr wrap="square">
            <a:spAutoFit/>
          </a:bodyPr>
          <a:lstStyle/>
          <a:p>
            <a:pPr marR="0">
              <a:lnSpc>
                <a:spcPct val="107000"/>
              </a:lnSpc>
              <a:spcBef>
                <a:spcPts val="0"/>
              </a:spcBef>
              <a:spcAft>
                <a:spcPts val="80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Aged Purchase-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Home Value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LTV</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Self-Reported Credit</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Property Type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VA Eligible</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Jornaya ID / Trusted Form</a:t>
            </a:r>
          </a:p>
          <a:p>
            <a:pPr marL="6286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State / County / Zip</a:t>
            </a:r>
          </a:p>
        </p:txBody>
      </p:sp>
      <p:pic>
        <p:nvPicPr>
          <p:cNvPr id="3" name="Recorded Sound">
            <a:hlinkClick r:id="" action="ppaction://media"/>
            <a:extLst>
              <a:ext uri="{FF2B5EF4-FFF2-40B4-BE49-F238E27FC236}">
                <a16:creationId xmlns:a16="http://schemas.microsoft.com/office/drawing/2014/main" id="{ECD1D9B2-E7EA-31C8-9E91-F40AA3DAA3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4639" y="463718"/>
            <a:ext cx="609600" cy="609600"/>
          </a:xfrm>
          <a:prstGeom prst="rect">
            <a:avLst/>
          </a:prstGeom>
        </p:spPr>
      </p:pic>
    </p:spTree>
    <p:extLst>
      <p:ext uri="{BB962C8B-B14F-4D97-AF65-F5344CB8AC3E}">
        <p14:creationId xmlns:p14="http://schemas.microsoft.com/office/powerpoint/2010/main" val="1215782016"/>
      </p:ext>
    </p:extLst>
  </p:cSld>
  <p:clrMapOvr>
    <a:masterClrMapping/>
  </p:clrMapOvr>
  <mc:AlternateContent xmlns:mc="http://schemas.openxmlformats.org/markup-compatibility/2006" xmlns:p14="http://schemas.microsoft.com/office/powerpoint/2010/main">
    <mc:Choice Requires="p14">
      <p:transition spd="slow" p14:dur="2000" advTm="12074"/>
    </mc:Choice>
    <mc:Fallback xmlns="">
      <p:transition spd="slow" advTm="12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2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2214038" y="10303"/>
            <a:ext cx="4089780" cy="781548"/>
          </a:xfrm>
          <a:solidFill>
            <a:schemeClr val="accent5">
              <a:lumMod val="40000"/>
              <a:lumOff val="60000"/>
            </a:schemeClr>
          </a:solidFill>
        </p:spPr>
        <p:txBody>
          <a:bodyPr>
            <a:normAutofit/>
          </a:bodyPr>
          <a:lstStyle/>
          <a:p>
            <a:r>
              <a:rPr lang="en-US" sz="3000" dirty="0">
                <a:solidFill>
                  <a:srgbClr val="0070C0"/>
                </a:solidFill>
              </a:rPr>
              <a:t>	</a:t>
            </a:r>
            <a:r>
              <a:rPr lang="en-US" sz="3000" dirty="0">
                <a:solidFill>
                  <a:schemeClr val="accent5">
                    <a:lumMod val="75000"/>
                  </a:schemeClr>
                </a:solidFill>
              </a:rPr>
              <a:t>Live Transfer</a:t>
            </a:r>
          </a:p>
        </p:txBody>
      </p:sp>
      <p:sp>
        <p:nvSpPr>
          <p:cNvPr id="3" name="Text Placeholder 2">
            <a:extLst>
              <a:ext uri="{FF2B5EF4-FFF2-40B4-BE49-F238E27FC236}">
                <a16:creationId xmlns:a16="http://schemas.microsoft.com/office/drawing/2014/main" id="{4111BE96-6EA4-319E-C532-605A51C76212}"/>
              </a:ext>
            </a:extLst>
          </p:cNvPr>
          <p:cNvSpPr>
            <a:spLocks noGrp="1"/>
          </p:cNvSpPr>
          <p:nvPr>
            <p:ph type="body" idx="1"/>
          </p:nvPr>
        </p:nvSpPr>
        <p:spPr>
          <a:xfrm>
            <a:off x="2152808" y="873305"/>
            <a:ext cx="4961214" cy="1474535"/>
          </a:xfrm>
        </p:spPr>
        <p:txBody>
          <a:bodyPr>
            <a:normAutofit/>
          </a:bodyPr>
          <a:lstStyle/>
          <a:p>
            <a:r>
              <a:rPr lang="en-US" i="0" dirty="0">
                <a:solidFill>
                  <a:schemeClr val="accent5">
                    <a:lumMod val="75000"/>
                  </a:schemeClr>
                </a:solidFill>
                <a:effectLst/>
              </a:rPr>
              <a:t>Lead Snap speeds up the sales process by connecting our clients with prospects </a:t>
            </a:r>
            <a:r>
              <a:rPr lang="en-US" i="0" u="sng" dirty="0">
                <a:solidFill>
                  <a:schemeClr val="accent5">
                    <a:lumMod val="75000"/>
                  </a:schemeClr>
                </a:solidFill>
                <a:effectLst/>
              </a:rPr>
              <a:t>LIVE</a:t>
            </a:r>
            <a:r>
              <a:rPr lang="en-US" i="0" dirty="0">
                <a:solidFill>
                  <a:schemeClr val="accent5">
                    <a:lumMod val="75000"/>
                  </a:schemeClr>
                </a:solidFill>
                <a:effectLst/>
              </a:rPr>
              <a:t> on the phone. We collect and verify details from the interested prospect to </a:t>
            </a:r>
            <a:r>
              <a:rPr lang="en-US" dirty="0">
                <a:solidFill>
                  <a:schemeClr val="accent5">
                    <a:lumMod val="75000"/>
                  </a:schemeClr>
                </a:solidFill>
              </a:rPr>
              <a:t>ensure the highest quality call.</a:t>
            </a:r>
          </a:p>
        </p:txBody>
      </p:sp>
      <p:sp>
        <p:nvSpPr>
          <p:cNvPr id="4" name="AutoShape 2" descr="Call Center Management [Best Practices, Strategies, and Tips]">
            <a:extLst>
              <a:ext uri="{FF2B5EF4-FFF2-40B4-BE49-F238E27FC236}">
                <a16:creationId xmlns:a16="http://schemas.microsoft.com/office/drawing/2014/main" id="{97DBBF3A-E493-D8F3-6AB2-98519EF99F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all Center Management [Best Practices, Strategies, and Tips]">
            <a:extLst>
              <a:ext uri="{FF2B5EF4-FFF2-40B4-BE49-F238E27FC236}">
                <a16:creationId xmlns:a16="http://schemas.microsoft.com/office/drawing/2014/main" id="{56F82EAF-7652-519B-F590-9A328883BA0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all Center Management [Best Practices, Strategies, and Tips]">
            <a:extLst>
              <a:ext uri="{FF2B5EF4-FFF2-40B4-BE49-F238E27FC236}">
                <a16:creationId xmlns:a16="http://schemas.microsoft.com/office/drawing/2014/main" id="{DA080147-F244-2D48-CA41-9E8C18913AFA}"/>
              </a:ext>
            </a:extLst>
          </p:cNvPr>
          <p:cNvSpPr>
            <a:spLocks noChangeAspect="1" noChangeArrowheads="1"/>
          </p:cNvSpPr>
          <p:nvPr/>
        </p:nvSpPr>
        <p:spPr bwMode="auto">
          <a:xfrm>
            <a:off x="4481015" y="36143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889EB056-F47A-8E18-1047-C50F6FF7800F}"/>
              </a:ext>
            </a:extLst>
          </p:cNvPr>
          <p:cNvPicPr>
            <a:picLocks noChangeAspect="1"/>
          </p:cNvPicPr>
          <p:nvPr/>
        </p:nvPicPr>
        <p:blipFill>
          <a:blip r:embed="rId4"/>
          <a:stretch>
            <a:fillRect/>
          </a:stretch>
        </p:blipFill>
        <p:spPr>
          <a:xfrm>
            <a:off x="8407020" y="541497"/>
            <a:ext cx="2483893" cy="1423146"/>
          </a:xfrm>
          <a:prstGeom prst="rect">
            <a:avLst/>
          </a:prstGeom>
        </p:spPr>
      </p:pic>
      <p:sp>
        <p:nvSpPr>
          <p:cNvPr id="26" name="TextBox 25">
            <a:extLst>
              <a:ext uri="{FF2B5EF4-FFF2-40B4-BE49-F238E27FC236}">
                <a16:creationId xmlns:a16="http://schemas.microsoft.com/office/drawing/2014/main" id="{193831F6-9E43-3D2E-BB73-37FE96697B8A}"/>
              </a:ext>
            </a:extLst>
          </p:cNvPr>
          <p:cNvSpPr txBox="1"/>
          <p:nvPr/>
        </p:nvSpPr>
        <p:spPr>
          <a:xfrm>
            <a:off x="4792882" y="3276600"/>
            <a:ext cx="2167476" cy="1384995"/>
          </a:xfrm>
          <a:prstGeom prst="rect">
            <a:avLst/>
          </a:prstGeom>
          <a:noFill/>
        </p:spPr>
        <p:txBody>
          <a:bodyPr wrap="square">
            <a:spAutoFit/>
          </a:bodyPr>
          <a:lstStyle/>
          <a:p>
            <a:r>
              <a:rPr lang="en-US" sz="1050" dirty="0">
                <a:solidFill>
                  <a:srgbClr val="0070C0"/>
                </a:solidFill>
              </a:rPr>
              <a:t>Solar:</a:t>
            </a:r>
          </a:p>
          <a:p>
            <a:pPr marL="285750" indent="-285750">
              <a:buFont typeface="Arial" panose="020B0604020202020204" pitchFamily="34" charset="0"/>
              <a:buChar char="•"/>
            </a:pPr>
            <a:r>
              <a:rPr lang="en-US" sz="1050" dirty="0">
                <a:solidFill>
                  <a:srgbClr val="0070C0"/>
                </a:solidFill>
              </a:rPr>
              <a:t>Minimum Monthly Electric Bill of $150+</a:t>
            </a:r>
          </a:p>
          <a:p>
            <a:pPr marL="285750" indent="-285750">
              <a:buFont typeface="Arial" panose="020B0604020202020204" pitchFamily="34" charset="0"/>
              <a:buChar char="•"/>
            </a:pPr>
            <a:r>
              <a:rPr lang="en-US" sz="1050" dirty="0">
                <a:solidFill>
                  <a:srgbClr val="0070C0"/>
                </a:solidFill>
              </a:rPr>
              <a:t>Full shade, Partial shade, No shade</a:t>
            </a:r>
          </a:p>
          <a:p>
            <a:pPr marL="285750" indent="-285750">
              <a:buFont typeface="Arial" panose="020B0604020202020204" pitchFamily="34" charset="0"/>
              <a:buChar char="•"/>
            </a:pPr>
            <a:r>
              <a:rPr lang="en-US" sz="1050" dirty="0">
                <a:solidFill>
                  <a:srgbClr val="0070C0"/>
                </a:solidFill>
              </a:rPr>
              <a:t>Single Family Residence Only</a:t>
            </a:r>
          </a:p>
          <a:p>
            <a:pPr marL="285750" indent="-285750">
              <a:buFont typeface="Arial" panose="020B0604020202020204" pitchFamily="34" charset="0"/>
              <a:buChar char="•"/>
            </a:pPr>
            <a:endParaRPr lang="en-US" sz="1050" dirty="0"/>
          </a:p>
          <a:p>
            <a:r>
              <a:rPr lang="en-US" sz="1050" b="1" dirty="0">
                <a:solidFill>
                  <a:schemeClr val="accent5">
                    <a:lumMod val="50000"/>
                  </a:schemeClr>
                </a:solidFill>
              </a:rPr>
              <a:t>****Client chooses states****</a:t>
            </a:r>
          </a:p>
        </p:txBody>
      </p:sp>
      <p:sp>
        <p:nvSpPr>
          <p:cNvPr id="9" name="TextBox 8">
            <a:extLst>
              <a:ext uri="{FF2B5EF4-FFF2-40B4-BE49-F238E27FC236}">
                <a16:creationId xmlns:a16="http://schemas.microsoft.com/office/drawing/2014/main" id="{1C2B2412-9234-101F-6418-64C751FEA8C2}"/>
              </a:ext>
            </a:extLst>
          </p:cNvPr>
          <p:cNvSpPr txBox="1"/>
          <p:nvPr/>
        </p:nvSpPr>
        <p:spPr>
          <a:xfrm>
            <a:off x="3992255" y="2510749"/>
            <a:ext cx="3730388" cy="369332"/>
          </a:xfrm>
          <a:prstGeom prst="rect">
            <a:avLst/>
          </a:prstGeom>
          <a:noFill/>
        </p:spPr>
        <p:txBody>
          <a:bodyPr wrap="square">
            <a:spAutoFit/>
          </a:bodyPr>
          <a:lstStyle/>
          <a:p>
            <a:pPr algn="ctr"/>
            <a:r>
              <a:rPr lang="en-US" dirty="0">
                <a:solidFill>
                  <a:schemeClr val="accent5">
                    <a:lumMod val="75000"/>
                  </a:schemeClr>
                </a:solidFill>
                <a:latin typeface="+mj-lt"/>
              </a:rPr>
              <a:t>SET FILTERS FOR LIVE TRANSFER</a:t>
            </a:r>
          </a:p>
        </p:txBody>
      </p:sp>
      <p:sp>
        <p:nvSpPr>
          <p:cNvPr id="11" name="TextBox 10">
            <a:extLst>
              <a:ext uri="{FF2B5EF4-FFF2-40B4-BE49-F238E27FC236}">
                <a16:creationId xmlns:a16="http://schemas.microsoft.com/office/drawing/2014/main" id="{440509D6-8041-8817-78A5-F35DDB0F0729}"/>
              </a:ext>
            </a:extLst>
          </p:cNvPr>
          <p:cNvSpPr txBox="1"/>
          <p:nvPr/>
        </p:nvSpPr>
        <p:spPr>
          <a:xfrm>
            <a:off x="942549" y="2921884"/>
            <a:ext cx="3049706" cy="3478645"/>
          </a:xfrm>
          <a:prstGeom prst="rect">
            <a:avLst/>
          </a:prstGeom>
          <a:noFill/>
        </p:spPr>
        <p:txBody>
          <a:bodyPr wrap="square">
            <a:spAutoFit/>
          </a:bodyPr>
          <a:lstStyle/>
          <a:p>
            <a:pPr marL="0" marR="0">
              <a:lnSpc>
                <a:spcPct val="107000"/>
              </a:lnSpc>
              <a:spcBef>
                <a:spcPts val="0"/>
              </a:spcBef>
              <a:spcAft>
                <a:spcPts val="800"/>
              </a:spcAft>
            </a:pPr>
            <a:r>
              <a:rPr lang="en-US" sz="1000" dirty="0">
                <a:solidFill>
                  <a:schemeClr val="accent5">
                    <a:lumMod val="75000"/>
                  </a:schemeClr>
                </a:solidFill>
                <a:effectLst/>
                <a:ea typeface="Calibri" panose="020F0502020204030204" pitchFamily="34" charset="0"/>
                <a:cs typeface="Times New Roman" panose="02020603050405020304" pitchFamily="18" charset="0"/>
              </a:rPr>
              <a:t>Mortgage:</a:t>
            </a:r>
          </a:p>
          <a:p>
            <a:pPr marL="0" marR="0" indent="457200">
              <a:lnSpc>
                <a:spcPct val="107000"/>
              </a:lnSpc>
              <a:spcBef>
                <a:spcPts val="0"/>
              </a:spcBef>
              <a:spcAft>
                <a:spcPts val="0"/>
              </a:spcAft>
            </a:pPr>
            <a:r>
              <a:rPr lang="en-US" sz="1000" dirty="0">
                <a:solidFill>
                  <a:schemeClr val="accent5">
                    <a:lumMod val="75000"/>
                  </a:schemeClr>
                </a:solidFill>
                <a:effectLst/>
                <a:ea typeface="Calibri" panose="020F0502020204030204" pitchFamily="34" charset="0"/>
                <a:cs typeface="Times New Roman" panose="02020603050405020304" pitchFamily="18" charset="0"/>
              </a:rPr>
              <a:t>Refinance-</a:t>
            </a:r>
          </a:p>
          <a:p>
            <a:pPr marL="171450" marR="0" indent="-171450">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Desired Loan Amount $150,000+</a:t>
            </a:r>
          </a:p>
          <a:p>
            <a:pPr marL="171450" marR="0" indent="-171450">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Must Need Cash Out</a:t>
            </a:r>
          </a:p>
          <a:p>
            <a:pPr marL="171450" marR="0" indent="-171450">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LTV Max 80%  </a:t>
            </a:r>
          </a:p>
          <a:p>
            <a:pPr marL="171450" marR="0" indent="-171450">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No lates on mortgage in last 12 months</a:t>
            </a:r>
          </a:p>
          <a:p>
            <a:pPr marL="171450" marR="0" indent="-171450">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No Bankruptcy in last 2 years</a:t>
            </a:r>
          </a:p>
          <a:p>
            <a:pPr marL="171450" marR="0" indent="-171450">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Must have source of income</a:t>
            </a:r>
          </a:p>
          <a:p>
            <a:pPr marL="171450" marR="0" indent="-171450">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Must want to speak with a licensed loan officer to get qualified.</a:t>
            </a:r>
          </a:p>
          <a:p>
            <a:pPr marL="0" marR="0" indent="457200">
              <a:lnSpc>
                <a:spcPct val="107000"/>
              </a:lnSpc>
              <a:spcBef>
                <a:spcPts val="0"/>
              </a:spcBef>
              <a:spcAft>
                <a:spcPts val="0"/>
              </a:spcAft>
            </a:pPr>
            <a:endParaRPr lang="en-US" sz="1000" dirty="0">
              <a:solidFill>
                <a:schemeClr val="accent5">
                  <a:lumMod val="75000"/>
                </a:schemeClr>
              </a:solidFill>
              <a:effectLst/>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1000" b="1" dirty="0">
                <a:solidFill>
                  <a:schemeClr val="accent5">
                    <a:lumMod val="50000"/>
                  </a:schemeClr>
                </a:solidFill>
                <a:effectLst/>
                <a:ea typeface="Calibri" panose="020F0502020204030204" pitchFamily="34" charset="0"/>
                <a:cs typeface="Times New Roman" panose="02020603050405020304" pitchFamily="18" charset="0"/>
              </a:rPr>
              <a:t>****Client chooses states****</a:t>
            </a:r>
          </a:p>
          <a:p>
            <a:pPr marL="0" marR="0" algn="just">
              <a:lnSpc>
                <a:spcPct val="107000"/>
              </a:lnSpc>
              <a:spcBef>
                <a:spcPts val="0"/>
              </a:spcBef>
              <a:spcAft>
                <a:spcPts val="0"/>
              </a:spcAft>
            </a:pPr>
            <a:r>
              <a:rPr lang="en-US" sz="1000" dirty="0">
                <a:solidFill>
                  <a:schemeClr val="accent5">
                    <a:lumMod val="75000"/>
                  </a:schemeClr>
                </a:solidFill>
                <a:effectLst/>
                <a:ea typeface="Calibri" panose="020F0502020204030204" pitchFamily="34" charset="0"/>
                <a:cs typeface="Times New Roman" panose="02020603050405020304" pitchFamily="18" charset="0"/>
              </a:rPr>
              <a:t> </a:t>
            </a:r>
          </a:p>
          <a:p>
            <a:pPr marL="0" marR="0" indent="457200" algn="just">
              <a:lnSpc>
                <a:spcPct val="107000"/>
              </a:lnSpc>
              <a:spcBef>
                <a:spcPts val="0"/>
              </a:spcBef>
              <a:spcAft>
                <a:spcPts val="0"/>
              </a:spcAft>
            </a:pPr>
            <a:r>
              <a:rPr lang="en-US" sz="1000" dirty="0">
                <a:solidFill>
                  <a:schemeClr val="accent5">
                    <a:lumMod val="75000"/>
                  </a:schemeClr>
                </a:solidFill>
                <a:effectLst/>
                <a:ea typeface="Calibri" panose="020F0502020204030204" pitchFamily="34" charset="0"/>
                <a:cs typeface="Times New Roman" panose="02020603050405020304" pitchFamily="18" charset="0"/>
              </a:rPr>
              <a:t>Reverse-</a:t>
            </a:r>
          </a:p>
          <a:p>
            <a:pPr marL="171450" marR="0" indent="-171450" algn="just">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Minimum Home Value $100,000+</a:t>
            </a:r>
          </a:p>
          <a:p>
            <a:pPr marL="171450" marR="0" indent="-171450" algn="just">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LTV Max 50%</a:t>
            </a:r>
          </a:p>
          <a:p>
            <a:pPr marL="171450" marR="0" indent="-171450">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Minimum age of 62+</a:t>
            </a:r>
          </a:p>
          <a:p>
            <a:pPr marL="171450" marR="0" indent="-171450">
              <a:lnSpc>
                <a:spcPct val="107000"/>
              </a:lnSpc>
              <a:spcBef>
                <a:spcPts val="0"/>
              </a:spcBef>
              <a:spcAft>
                <a:spcPts val="0"/>
              </a:spcAft>
              <a:buFont typeface="Arial" panose="020B0604020202020204" pitchFamily="34" charset="0"/>
              <a:buChar char="•"/>
            </a:pPr>
            <a:r>
              <a:rPr lang="en-US" sz="1000" dirty="0">
                <a:solidFill>
                  <a:schemeClr val="accent5">
                    <a:lumMod val="75000"/>
                  </a:schemeClr>
                </a:solidFill>
                <a:effectLst/>
                <a:ea typeface="Calibri" panose="020F0502020204030204" pitchFamily="34" charset="0"/>
                <a:cs typeface="Times New Roman" panose="02020603050405020304" pitchFamily="18" charset="0"/>
              </a:rPr>
              <a:t>Single Family Residence Only</a:t>
            </a:r>
          </a:p>
          <a:p>
            <a:pPr marL="0" marR="0" indent="457200" algn="just">
              <a:lnSpc>
                <a:spcPct val="107000"/>
              </a:lnSpc>
              <a:spcBef>
                <a:spcPts val="0"/>
              </a:spcBef>
              <a:spcAft>
                <a:spcPts val="0"/>
              </a:spcAft>
            </a:pPr>
            <a:endParaRPr lang="en-US" sz="1000" dirty="0">
              <a:solidFill>
                <a:schemeClr val="accent5">
                  <a:lumMod val="75000"/>
                </a:schemeClr>
              </a:solidFill>
              <a:effectLst/>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1000" b="1" dirty="0">
                <a:solidFill>
                  <a:schemeClr val="accent5">
                    <a:lumMod val="50000"/>
                  </a:schemeClr>
                </a:solidFill>
                <a:ea typeface="Calibri" panose="020F0502020204030204" pitchFamily="34" charset="0"/>
                <a:cs typeface="Times New Roman" panose="02020603050405020304" pitchFamily="18" charset="0"/>
              </a:rPr>
              <a:t>****</a:t>
            </a:r>
            <a:r>
              <a:rPr lang="en-US" sz="1000" b="1" dirty="0">
                <a:solidFill>
                  <a:schemeClr val="accent5">
                    <a:lumMod val="50000"/>
                  </a:schemeClr>
                </a:solidFill>
                <a:effectLst/>
                <a:ea typeface="Calibri" panose="020F0502020204030204" pitchFamily="34" charset="0"/>
                <a:cs typeface="Times New Roman" panose="02020603050405020304" pitchFamily="18" charset="0"/>
              </a:rPr>
              <a:t>Client chooses states****</a:t>
            </a:r>
          </a:p>
        </p:txBody>
      </p:sp>
      <p:sp>
        <p:nvSpPr>
          <p:cNvPr id="13" name="TextBox 12">
            <a:extLst>
              <a:ext uri="{FF2B5EF4-FFF2-40B4-BE49-F238E27FC236}">
                <a16:creationId xmlns:a16="http://schemas.microsoft.com/office/drawing/2014/main" id="{A7F5EB47-D2AB-5912-9E6D-4FF0400825A3}"/>
              </a:ext>
            </a:extLst>
          </p:cNvPr>
          <p:cNvSpPr txBox="1"/>
          <p:nvPr/>
        </p:nvSpPr>
        <p:spPr>
          <a:xfrm>
            <a:off x="8111076" y="3276600"/>
            <a:ext cx="2640842" cy="2328330"/>
          </a:xfrm>
          <a:prstGeom prst="rect">
            <a:avLst/>
          </a:prstGeom>
          <a:noFill/>
        </p:spPr>
        <p:txBody>
          <a:bodyPr wrap="square">
            <a:spAutoFit/>
          </a:bodyPr>
          <a:lstStyle/>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Medicare:</a:t>
            </a: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Minimum age of 65+</a:t>
            </a:r>
          </a:p>
          <a:p>
            <a:pPr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50" b="1" dirty="0">
                <a:solidFill>
                  <a:schemeClr val="accent5">
                    <a:lumMod val="50000"/>
                  </a:schemeClr>
                </a:solidFill>
                <a:effectLst/>
                <a:ea typeface="Calibri" panose="020F0502020204030204" pitchFamily="34" charset="0"/>
                <a:cs typeface="Times New Roman" panose="02020603050405020304" pitchFamily="18" charset="0"/>
              </a:rPr>
              <a:t>****Client chooses states****</a:t>
            </a:r>
            <a:endParaRPr lang="en-US" sz="1050" b="1" dirty="0">
              <a:solidFill>
                <a:schemeClr val="accent5">
                  <a:lumMod val="50000"/>
                </a:schemeClr>
              </a:solidFill>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Health: </a:t>
            </a: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Age 18-64 </a:t>
            </a:r>
          </a:p>
          <a:p>
            <a:pPr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50" b="1" dirty="0">
                <a:solidFill>
                  <a:schemeClr val="accent5">
                    <a:lumMod val="50000"/>
                  </a:schemeClr>
                </a:solidFill>
                <a:effectLst/>
                <a:ea typeface="Calibri" panose="020F0502020204030204" pitchFamily="34" charset="0"/>
                <a:cs typeface="Times New Roman" panose="02020603050405020304" pitchFamily="18" charset="0"/>
              </a:rPr>
              <a:t>****Client chooses states****</a:t>
            </a:r>
          </a:p>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Final Expense:</a:t>
            </a:r>
          </a:p>
          <a:p>
            <a:pPr marL="0"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Times New Roman" panose="02020603050405020304" pitchFamily="18" charset="0"/>
            </a:endParaRPr>
          </a:p>
          <a:p>
            <a:r>
              <a:rPr lang="en-US" sz="1050" b="1" dirty="0">
                <a:solidFill>
                  <a:schemeClr val="accent5">
                    <a:lumMod val="50000"/>
                  </a:schemeClr>
                </a:solidFill>
                <a:effectLst/>
                <a:ea typeface="Calibri" panose="020F0502020204030204" pitchFamily="34" charset="0"/>
                <a:cs typeface="Times New Roman" panose="02020603050405020304" pitchFamily="18" charset="0"/>
              </a:rPr>
              <a:t>***Client chooses states***</a:t>
            </a:r>
            <a:endParaRPr lang="en-US" sz="1050" b="1" dirty="0">
              <a:solidFill>
                <a:schemeClr val="accent5">
                  <a:lumMod val="50000"/>
                </a:schemeClr>
              </a:solidFill>
            </a:endParaRPr>
          </a:p>
        </p:txBody>
      </p:sp>
      <p:sp>
        <p:nvSpPr>
          <p:cNvPr id="15" name="TextBox 14">
            <a:extLst>
              <a:ext uri="{FF2B5EF4-FFF2-40B4-BE49-F238E27FC236}">
                <a16:creationId xmlns:a16="http://schemas.microsoft.com/office/drawing/2014/main" id="{88433660-E717-CA66-CAB2-C00CDE4F7559}"/>
              </a:ext>
            </a:extLst>
          </p:cNvPr>
          <p:cNvSpPr txBox="1"/>
          <p:nvPr/>
        </p:nvSpPr>
        <p:spPr>
          <a:xfrm>
            <a:off x="4549011" y="5085301"/>
            <a:ext cx="2923139" cy="946734"/>
          </a:xfrm>
          <a:prstGeom prst="rect">
            <a:avLst/>
          </a:prstGeom>
          <a:noFill/>
        </p:spPr>
        <p:txBody>
          <a:bodyPr wrap="square">
            <a:spAutoFit/>
          </a:bodyPr>
          <a:lstStyle/>
          <a:p>
            <a:pPr marL="0" marR="0">
              <a:lnSpc>
                <a:spcPct val="107000"/>
              </a:lnSpc>
              <a:spcBef>
                <a:spcPts val="0"/>
              </a:spcBef>
              <a:spcAft>
                <a:spcPts val="0"/>
              </a:spcAft>
            </a:pPr>
            <a:r>
              <a:rPr lang="en-US" sz="1050" dirty="0">
                <a:solidFill>
                  <a:schemeClr val="accent5">
                    <a:lumMod val="75000"/>
                  </a:schemeClr>
                </a:solidFill>
                <a:effectLst/>
                <a:ea typeface="Calibri" panose="020F0502020204030204" pitchFamily="34" charset="0"/>
                <a:cs typeface="Times New Roman" panose="02020603050405020304" pitchFamily="18" charset="0"/>
              </a:rPr>
              <a:t>Debt</a:t>
            </a: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Minimum of $10,000 in Debt</a:t>
            </a:r>
          </a:p>
          <a:p>
            <a:pPr marL="171450" marR="0" indent="-171450">
              <a:lnSpc>
                <a:spcPct val="107000"/>
              </a:lnSpc>
              <a:spcBef>
                <a:spcPts val="0"/>
              </a:spcBef>
              <a:spcAft>
                <a:spcPts val="0"/>
              </a:spcAft>
              <a:buFont typeface="Arial" panose="020B0604020202020204" pitchFamily="34" charset="0"/>
              <a:buChar char="•"/>
            </a:pPr>
            <a:r>
              <a:rPr lang="en-US" sz="1050" dirty="0">
                <a:solidFill>
                  <a:schemeClr val="accent5">
                    <a:lumMod val="75000"/>
                  </a:schemeClr>
                </a:solidFill>
                <a:effectLst/>
                <a:ea typeface="Calibri" panose="020F0502020204030204" pitchFamily="34" charset="0"/>
                <a:cs typeface="Times New Roman" panose="02020603050405020304" pitchFamily="18" charset="0"/>
              </a:rPr>
              <a:t>Not Currently enrolled in a Debt Program</a:t>
            </a:r>
          </a:p>
          <a:p>
            <a:pPr marR="0">
              <a:lnSpc>
                <a:spcPct val="107000"/>
              </a:lnSpc>
              <a:spcBef>
                <a:spcPts val="0"/>
              </a:spcBef>
              <a:spcAft>
                <a:spcPts val="0"/>
              </a:spcAft>
            </a:pPr>
            <a:endParaRPr lang="en-US" sz="1050" dirty="0">
              <a:solidFill>
                <a:schemeClr val="accent5">
                  <a:lumMod val="75000"/>
                </a:schemeClr>
              </a:solidFill>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50" b="1" dirty="0">
                <a:solidFill>
                  <a:schemeClr val="accent5">
                    <a:lumMod val="50000"/>
                  </a:schemeClr>
                </a:solidFill>
                <a:effectLst/>
                <a:ea typeface="Calibri" panose="020F0502020204030204" pitchFamily="34" charset="0"/>
                <a:cs typeface="Times New Roman" panose="02020603050405020304" pitchFamily="18" charset="0"/>
              </a:rPr>
              <a:t>****Client chooses states****</a:t>
            </a:r>
          </a:p>
        </p:txBody>
      </p:sp>
      <p:pic>
        <p:nvPicPr>
          <p:cNvPr id="8" name="Recorded Sound">
            <a:hlinkClick r:id="" action="ppaction://media"/>
            <a:extLst>
              <a:ext uri="{FF2B5EF4-FFF2-40B4-BE49-F238E27FC236}">
                <a16:creationId xmlns:a16="http://schemas.microsoft.com/office/drawing/2014/main" id="{C4ED5416-DFE7-3F77-0715-B0190CB693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427" y="457471"/>
            <a:ext cx="609600" cy="609600"/>
          </a:xfrm>
          <a:prstGeom prst="rect">
            <a:avLst/>
          </a:prstGeom>
        </p:spPr>
      </p:pic>
    </p:spTree>
    <p:extLst>
      <p:ext uri="{BB962C8B-B14F-4D97-AF65-F5344CB8AC3E}">
        <p14:creationId xmlns:p14="http://schemas.microsoft.com/office/powerpoint/2010/main" val="1126656747"/>
      </p:ext>
    </p:extLst>
  </p:cSld>
  <p:clrMapOvr>
    <a:masterClrMapping/>
  </p:clrMapOvr>
  <mc:AlternateContent xmlns:mc="http://schemas.openxmlformats.org/markup-compatibility/2006" xmlns:p14="http://schemas.microsoft.com/office/powerpoint/2010/main">
    <mc:Choice Requires="p14">
      <p:transition spd="slow" p14:dur="2000" advTm="19017"/>
    </mc:Choice>
    <mc:Fallback xmlns="">
      <p:transition spd="slow" advTm="19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90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3498850" y="563586"/>
            <a:ext cx="5111750" cy="1204912"/>
          </a:xfrm>
          <a:solidFill>
            <a:schemeClr val="accent5">
              <a:lumMod val="40000"/>
              <a:lumOff val="60000"/>
            </a:schemeClr>
          </a:solidFill>
        </p:spPr>
        <p:txBody>
          <a:bodyPr>
            <a:normAutofit/>
          </a:bodyPr>
          <a:lstStyle/>
          <a:p>
            <a:r>
              <a:rPr lang="en-US" sz="3000" dirty="0">
                <a:solidFill>
                  <a:srgbClr val="0070C0"/>
                </a:solidFill>
              </a:rPr>
              <a:t>Call Verified</a:t>
            </a:r>
          </a:p>
        </p:txBody>
      </p:sp>
      <p:sp>
        <p:nvSpPr>
          <p:cNvPr id="3" name="Text Placeholder 2">
            <a:extLst>
              <a:ext uri="{FF2B5EF4-FFF2-40B4-BE49-F238E27FC236}">
                <a16:creationId xmlns:a16="http://schemas.microsoft.com/office/drawing/2014/main" id="{4111BE96-6EA4-319E-C532-605A51C76212}"/>
              </a:ext>
            </a:extLst>
          </p:cNvPr>
          <p:cNvSpPr>
            <a:spLocks noGrp="1"/>
          </p:cNvSpPr>
          <p:nvPr>
            <p:ph type="body" idx="1"/>
          </p:nvPr>
        </p:nvSpPr>
        <p:spPr>
          <a:xfrm>
            <a:off x="2576377" y="1924846"/>
            <a:ext cx="5111750" cy="1878635"/>
          </a:xfrm>
        </p:spPr>
        <p:txBody>
          <a:bodyPr>
            <a:normAutofit/>
          </a:bodyPr>
          <a:lstStyle/>
          <a:p>
            <a:r>
              <a:rPr lang="en-US" sz="1600" dirty="0">
                <a:solidFill>
                  <a:srgbClr val="0070C0"/>
                </a:solidFill>
                <a:cs typeface="Aharoni" panose="020B0604020202020204" pitchFamily="2" charset="-79"/>
              </a:rPr>
              <a:t>Call Verified leads are similar to our Live Transfer leads, except, instead of directly transferring the call live, we let the prospect know to expect a call back shortly from our client. </a:t>
            </a:r>
          </a:p>
          <a:p>
            <a:endParaRPr lang="en-US" dirty="0">
              <a:solidFill>
                <a:srgbClr val="0070C0"/>
              </a:solidFill>
              <a:cs typeface="Aharoni" panose="020B0604020202020204" pitchFamily="2" charset="-79"/>
            </a:endParaRPr>
          </a:p>
          <a:p>
            <a:endParaRPr lang="en-US" dirty="0">
              <a:solidFill>
                <a:srgbClr val="0070C0"/>
              </a:solidFill>
              <a:cs typeface="Aharoni" panose="020B0604020202020204" pitchFamily="2" charset="-79"/>
            </a:endParaRPr>
          </a:p>
          <a:p>
            <a:endParaRPr lang="en-US" sz="1400" dirty="0">
              <a:solidFill>
                <a:srgbClr val="0070C0"/>
              </a:solidFill>
              <a:cs typeface="Aharoni" panose="020B0604020202020204" pitchFamily="2" charset="-79"/>
            </a:endParaRPr>
          </a:p>
          <a:p>
            <a:endParaRPr lang="en-US" dirty="0"/>
          </a:p>
        </p:txBody>
      </p:sp>
      <p:pic>
        <p:nvPicPr>
          <p:cNvPr id="10242" name="Picture 2" descr="What is Contact Center as a Service (CCaaS)? | RingCentral">
            <a:extLst>
              <a:ext uri="{FF2B5EF4-FFF2-40B4-BE49-F238E27FC236}">
                <a16:creationId xmlns:a16="http://schemas.microsoft.com/office/drawing/2014/main" id="{EE39B66B-5C9F-A46B-ADD2-5AA5A64EE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988" y="3429000"/>
            <a:ext cx="3729522" cy="248182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6627F004-94F7-8D9A-45F3-3437EFB335BC}"/>
              </a:ext>
            </a:extLst>
          </p:cNvPr>
          <p:cNvPicPr>
            <a:picLocks noChangeAspect="1"/>
          </p:cNvPicPr>
          <p:nvPr>
            <a:audioFile r:link="rId1"/>
            <p:extLst>
              <p:ext uri="{DAA4B4D4-6D71-4841-9C94-3DE7FCFB9230}">
                <p14:media xmlns:p14="http://schemas.microsoft.com/office/powerpoint/2010/main" r:embed="rId2">
                  <p14:trim st="1475" end="2177.5306"/>
                </p14:media>
              </p:ext>
            </p:extLst>
          </p:nvPr>
        </p:nvPicPr>
        <p:blipFill>
          <a:blip r:embed="rId5"/>
          <a:stretch>
            <a:fillRect/>
          </a:stretch>
        </p:blipFill>
        <p:spPr>
          <a:xfrm>
            <a:off x="2322867" y="1254457"/>
            <a:ext cx="609600" cy="609600"/>
          </a:xfrm>
          <a:prstGeom prst="rect">
            <a:avLst/>
          </a:prstGeom>
        </p:spPr>
      </p:pic>
    </p:spTree>
    <p:extLst>
      <p:ext uri="{BB962C8B-B14F-4D97-AF65-F5344CB8AC3E}">
        <p14:creationId xmlns:p14="http://schemas.microsoft.com/office/powerpoint/2010/main" val="3666561911"/>
      </p:ext>
    </p:extLst>
  </p:cSld>
  <p:clrMapOvr>
    <a:masterClrMapping/>
  </p:clrMapOvr>
  <mc:AlternateContent xmlns:mc="http://schemas.openxmlformats.org/markup-compatibility/2006" xmlns:p14="http://schemas.microsoft.com/office/powerpoint/2010/main">
    <mc:Choice Requires="p14">
      <p:transition spd="slow" p14:dur="2000" advTm="13676"/>
    </mc:Choice>
    <mc:Fallback xmlns="">
      <p:transition spd="slow" advTm="13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0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774C-9BAD-B427-A0DD-B15230CA2870}"/>
              </a:ext>
            </a:extLst>
          </p:cNvPr>
          <p:cNvSpPr>
            <a:spLocks noGrp="1"/>
          </p:cNvSpPr>
          <p:nvPr>
            <p:ph type="title"/>
          </p:nvPr>
        </p:nvSpPr>
        <p:spPr>
          <a:xfrm>
            <a:off x="3914206" y="1023370"/>
            <a:ext cx="5111750" cy="1204912"/>
          </a:xfrm>
        </p:spPr>
        <p:txBody>
          <a:bodyPr/>
          <a:lstStyle/>
          <a:p>
            <a:r>
              <a:rPr lang="en-US" dirty="0">
                <a:solidFill>
                  <a:srgbClr val="0070C0"/>
                </a:solidFill>
              </a:rPr>
              <a:t>Direct Mail</a:t>
            </a:r>
          </a:p>
        </p:txBody>
      </p:sp>
      <p:sp>
        <p:nvSpPr>
          <p:cNvPr id="3" name="Text Placeholder 2">
            <a:extLst>
              <a:ext uri="{FF2B5EF4-FFF2-40B4-BE49-F238E27FC236}">
                <a16:creationId xmlns:a16="http://schemas.microsoft.com/office/drawing/2014/main" id="{5437DDCB-29E5-2481-E3D8-E2CBF4A34E4F}"/>
              </a:ext>
            </a:extLst>
          </p:cNvPr>
          <p:cNvSpPr>
            <a:spLocks noGrp="1"/>
          </p:cNvSpPr>
          <p:nvPr>
            <p:ph type="body" idx="1"/>
          </p:nvPr>
        </p:nvSpPr>
        <p:spPr>
          <a:xfrm>
            <a:off x="3081693" y="2459206"/>
            <a:ext cx="5111750" cy="1525588"/>
          </a:xfrm>
        </p:spPr>
        <p:txBody>
          <a:bodyPr/>
          <a:lstStyle/>
          <a:p>
            <a:r>
              <a:rPr lang="en-US" i="0" dirty="0">
                <a:solidFill>
                  <a:srgbClr val="0070C0"/>
                </a:solidFill>
                <a:effectLst/>
              </a:rPr>
              <a:t>Direct mail is a form of advertising relying on printed materials and the postal service to deliver advertising appeals directly to consumers.</a:t>
            </a:r>
            <a:endParaRPr lang="en-US" dirty="0">
              <a:solidFill>
                <a:srgbClr val="0070C0"/>
              </a:solidFill>
            </a:endParaRPr>
          </a:p>
          <a:p>
            <a:endParaRPr lang="en-US" dirty="0">
              <a:solidFill>
                <a:srgbClr val="0070C0"/>
              </a:solidFill>
            </a:endParaRPr>
          </a:p>
        </p:txBody>
      </p:sp>
      <p:pic>
        <p:nvPicPr>
          <p:cNvPr id="7" name="Picture 6">
            <a:extLst>
              <a:ext uri="{FF2B5EF4-FFF2-40B4-BE49-F238E27FC236}">
                <a16:creationId xmlns:a16="http://schemas.microsoft.com/office/drawing/2014/main" id="{8C8B0606-958E-78E8-9BD1-DEA56401B32B}"/>
              </a:ext>
            </a:extLst>
          </p:cNvPr>
          <p:cNvPicPr>
            <a:picLocks noChangeAspect="1"/>
          </p:cNvPicPr>
          <p:nvPr/>
        </p:nvPicPr>
        <p:blipFill>
          <a:blip r:embed="rId4"/>
          <a:stretch>
            <a:fillRect/>
          </a:stretch>
        </p:blipFill>
        <p:spPr>
          <a:xfrm>
            <a:off x="6176180" y="3777822"/>
            <a:ext cx="2514600" cy="1819275"/>
          </a:xfrm>
          <a:prstGeom prst="rect">
            <a:avLst/>
          </a:prstGeom>
        </p:spPr>
      </p:pic>
      <p:pic>
        <p:nvPicPr>
          <p:cNvPr id="4" name="Recorded Sound">
            <a:hlinkClick r:id="" action="ppaction://media"/>
            <a:extLst>
              <a:ext uri="{FF2B5EF4-FFF2-40B4-BE49-F238E27FC236}">
                <a16:creationId xmlns:a16="http://schemas.microsoft.com/office/drawing/2014/main" id="{8DF953E0-3827-4A49-6C8A-1C7DB9DC3070}"/>
              </a:ext>
            </a:extLst>
          </p:cNvPr>
          <p:cNvPicPr>
            <a:picLocks noChangeAspect="1"/>
          </p:cNvPicPr>
          <p:nvPr>
            <a:audioFile r:link="rId1"/>
            <p:extLst>
              <p:ext uri="{DAA4B4D4-6D71-4841-9C94-3DE7FCFB9230}">
                <p14:media xmlns:p14="http://schemas.microsoft.com/office/powerpoint/2010/main" r:embed="rId2">
                  <p14:trim end="1788.39"/>
                </p14:media>
              </p:ext>
            </p:extLst>
          </p:nvPr>
        </p:nvPicPr>
        <p:blipFill>
          <a:blip r:embed="rId5"/>
          <a:stretch>
            <a:fillRect/>
          </a:stretch>
        </p:blipFill>
        <p:spPr>
          <a:xfrm>
            <a:off x="1594514" y="783609"/>
            <a:ext cx="609600" cy="609600"/>
          </a:xfrm>
          <a:prstGeom prst="rect">
            <a:avLst/>
          </a:prstGeom>
        </p:spPr>
      </p:pic>
    </p:spTree>
    <p:extLst>
      <p:ext uri="{BB962C8B-B14F-4D97-AF65-F5344CB8AC3E}">
        <p14:creationId xmlns:p14="http://schemas.microsoft.com/office/powerpoint/2010/main" val="3704707182"/>
      </p:ext>
    </p:extLst>
  </p:cSld>
  <p:clrMapOvr>
    <a:masterClrMapping/>
  </p:clrMapOvr>
  <mc:AlternateContent xmlns:mc="http://schemas.openxmlformats.org/markup-compatibility/2006" xmlns:p14="http://schemas.microsoft.com/office/powerpoint/2010/main">
    <mc:Choice Requires="p14">
      <p:transition spd="slow" p14:dur="2000" advTm="12608"/>
    </mc:Choice>
    <mc:Fallback xmlns="">
      <p:transition spd="slow" advTm="1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3096557" y="2266180"/>
            <a:ext cx="5708373" cy="1524735"/>
          </a:xfrm>
        </p:spPr>
        <p:txBody>
          <a:bodyPr/>
          <a:lstStyle/>
          <a:p>
            <a:r>
              <a:rPr lang="en-US" dirty="0">
                <a:solidFill>
                  <a:srgbClr val="0070C0"/>
                </a:solidFill>
              </a:rPr>
              <a:t>THANK YOU For Watching, Now Lets go Sell!</a:t>
            </a:r>
          </a:p>
        </p:txBody>
      </p:sp>
      <p:pic>
        <p:nvPicPr>
          <p:cNvPr id="3" name="Recorded Sound">
            <a:hlinkClick r:id="" action="ppaction://media"/>
            <a:extLst>
              <a:ext uri="{FF2B5EF4-FFF2-40B4-BE49-F238E27FC236}">
                <a16:creationId xmlns:a16="http://schemas.microsoft.com/office/drawing/2014/main" id="{EB9DFF36-3DA9-E52C-DD4F-6DD50663F45C}"/>
              </a:ext>
            </a:extLst>
          </p:cNvPr>
          <p:cNvPicPr>
            <a:picLocks noChangeAspect="1"/>
          </p:cNvPicPr>
          <p:nvPr>
            <a:audioFile r:link="rId1"/>
            <p:extLst>
              <p:ext uri="{DAA4B4D4-6D71-4841-9C94-3DE7FCFB9230}">
                <p14:media xmlns:p14="http://schemas.microsoft.com/office/powerpoint/2010/main" r:embed="rId2">
                  <p14:trim end="561.9705"/>
                </p14:media>
              </p:ext>
            </p:extLst>
          </p:nvPr>
        </p:nvPicPr>
        <p:blipFill>
          <a:blip r:embed="rId4"/>
          <a:stretch>
            <a:fillRect/>
          </a:stretch>
        </p:blipFill>
        <p:spPr>
          <a:xfrm>
            <a:off x="8138615" y="940559"/>
            <a:ext cx="609600" cy="609600"/>
          </a:xfrm>
          <a:prstGeom prst="rect">
            <a:avLst/>
          </a:prstGeom>
        </p:spPr>
      </p:pic>
    </p:spTree>
    <p:extLst>
      <p:ext uri="{BB962C8B-B14F-4D97-AF65-F5344CB8AC3E}">
        <p14:creationId xmlns:p14="http://schemas.microsoft.com/office/powerpoint/2010/main" val="1969787568"/>
      </p:ext>
    </p:extLst>
  </p:cSld>
  <p:clrMapOvr>
    <a:masterClrMapping/>
  </p:clrMapOvr>
  <mc:AlternateContent xmlns:mc="http://schemas.openxmlformats.org/markup-compatibility/2006" xmlns:p14="http://schemas.microsoft.com/office/powerpoint/2010/main">
    <mc:Choice Requires="p14">
      <p:transition spd="slow" p14:dur="2000" advTm="3482"/>
    </mc:Choice>
    <mc:Fallback xmlns="">
      <p:transition spd="slow" advTm="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735299" y="391458"/>
            <a:ext cx="5111750" cy="1204912"/>
          </a:xfrm>
        </p:spPr>
        <p:txBody>
          <a:bodyPr>
            <a:normAutofit/>
          </a:bodyPr>
          <a:lstStyle/>
          <a:p>
            <a:r>
              <a:rPr lang="en-US" sz="3000" dirty="0">
                <a:solidFill>
                  <a:srgbClr val="0070C0"/>
                </a:solidFill>
              </a:rPr>
              <a:t>About Lead Snap Marketing</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362075" y="2027853"/>
            <a:ext cx="5111750" cy="3836233"/>
          </a:xfrm>
        </p:spPr>
        <p:txBody>
          <a:bodyPr>
            <a:normAutofit fontScale="25000" lnSpcReduction="20000"/>
          </a:bodyPr>
          <a:lstStyle/>
          <a:p>
            <a:r>
              <a:rPr lang="en-US" sz="6400" dirty="0">
                <a:solidFill>
                  <a:srgbClr val="0070C0"/>
                </a:solidFill>
              </a:rPr>
              <a:t>Lead Snap Marketing has been in business since 1998. </a:t>
            </a:r>
          </a:p>
          <a:p>
            <a:r>
              <a:rPr lang="en-US" sz="6400" dirty="0">
                <a:solidFill>
                  <a:srgbClr val="0070C0"/>
                </a:solidFill>
              </a:rPr>
              <a:t>We make it our business to help others receive high quality leads nationwide. </a:t>
            </a:r>
          </a:p>
          <a:p>
            <a:r>
              <a:rPr lang="en-US" sz="6400" dirty="0">
                <a:solidFill>
                  <a:srgbClr val="0070C0"/>
                </a:solidFill>
              </a:rPr>
              <a:t>We have worked in the mortgage vertical for many years, but we have since expanded to the verticals listed below. </a:t>
            </a:r>
          </a:p>
          <a:p>
            <a:pPr marL="285750" indent="-285750">
              <a:buFont typeface="Arial" panose="020B0604020202020204" pitchFamily="34" charset="0"/>
              <a:buChar char="•"/>
            </a:pPr>
            <a:r>
              <a:rPr lang="en-US" sz="6400" dirty="0">
                <a:solidFill>
                  <a:srgbClr val="0070C0"/>
                </a:solidFill>
              </a:rPr>
              <a:t>Mortgage</a:t>
            </a:r>
          </a:p>
          <a:p>
            <a:pPr marL="285750" indent="-285750">
              <a:buFont typeface="Arial" panose="020B0604020202020204" pitchFamily="34" charset="0"/>
              <a:buChar char="•"/>
            </a:pPr>
            <a:r>
              <a:rPr lang="en-US" sz="6400" dirty="0">
                <a:solidFill>
                  <a:srgbClr val="0070C0"/>
                </a:solidFill>
              </a:rPr>
              <a:t>Solar</a:t>
            </a:r>
          </a:p>
          <a:p>
            <a:pPr marL="285750" indent="-285750">
              <a:buFont typeface="Arial" panose="020B0604020202020204" pitchFamily="34" charset="0"/>
              <a:buChar char="•"/>
            </a:pPr>
            <a:r>
              <a:rPr lang="en-US" sz="6400" dirty="0">
                <a:solidFill>
                  <a:srgbClr val="0070C0"/>
                </a:solidFill>
              </a:rPr>
              <a:t>Medicare</a:t>
            </a:r>
          </a:p>
          <a:p>
            <a:pPr marL="285750" indent="-285750">
              <a:buFont typeface="Arial" panose="020B0604020202020204" pitchFamily="34" charset="0"/>
              <a:buChar char="•"/>
            </a:pPr>
            <a:r>
              <a:rPr lang="en-US" sz="6400" dirty="0">
                <a:solidFill>
                  <a:srgbClr val="0070C0"/>
                </a:solidFill>
              </a:rPr>
              <a:t>Final Expense</a:t>
            </a:r>
          </a:p>
          <a:p>
            <a:pPr marL="285750" indent="-285750">
              <a:buFont typeface="Arial" panose="020B0604020202020204" pitchFamily="34" charset="0"/>
              <a:buChar char="•"/>
            </a:pPr>
            <a:r>
              <a:rPr lang="en-US" sz="6400" dirty="0">
                <a:solidFill>
                  <a:srgbClr val="0070C0"/>
                </a:solidFill>
              </a:rPr>
              <a:t>Health Insurance</a:t>
            </a:r>
          </a:p>
          <a:p>
            <a:pPr marL="285750" indent="-285750">
              <a:buFont typeface="Arial" panose="020B0604020202020204" pitchFamily="34" charset="0"/>
              <a:buChar char="•"/>
            </a:pPr>
            <a:r>
              <a:rPr lang="en-US" sz="6400" dirty="0">
                <a:solidFill>
                  <a:srgbClr val="0070C0"/>
                </a:solidFill>
              </a:rPr>
              <a:t>Debt Settlement</a:t>
            </a:r>
          </a:p>
          <a:p>
            <a:pPr marL="285750" indent="-285750">
              <a:buFont typeface="Arial" panose="020B0604020202020204" pitchFamily="34" charset="0"/>
              <a:buChar char="•"/>
            </a:pPr>
            <a:r>
              <a:rPr lang="en-US" sz="6400" dirty="0">
                <a:solidFill>
                  <a:srgbClr val="0070C0"/>
                </a:solidFill>
              </a:rPr>
              <a:t>Tax Debt</a:t>
            </a:r>
            <a:endParaRPr lang="en-US" sz="6400" dirty="0"/>
          </a:p>
          <a:p>
            <a:endParaRPr lang="en-US" dirty="0"/>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a:t>
            </a:fld>
            <a:endParaRPr lang="en-US" dirty="0"/>
          </a:p>
        </p:txBody>
      </p:sp>
      <p:pic>
        <p:nvPicPr>
          <p:cNvPr id="5" name="Picture 4" descr="Graphical user interface&#10;&#10;Description automatically generated with low confidence">
            <a:extLst>
              <a:ext uri="{FF2B5EF4-FFF2-40B4-BE49-F238E27FC236}">
                <a16:creationId xmlns:a16="http://schemas.microsoft.com/office/drawing/2014/main" id="{0F7E02B1-44AC-A7DB-C5CF-56508262E692}"/>
              </a:ext>
            </a:extLst>
          </p:cNvPr>
          <p:cNvPicPr>
            <a:picLocks noChangeAspect="1"/>
          </p:cNvPicPr>
          <p:nvPr/>
        </p:nvPicPr>
        <p:blipFill>
          <a:blip r:embed="rId4"/>
          <a:stretch>
            <a:fillRect/>
          </a:stretch>
        </p:blipFill>
        <p:spPr>
          <a:xfrm>
            <a:off x="9191415" y="5246578"/>
            <a:ext cx="995502" cy="995502"/>
          </a:xfrm>
          <a:prstGeom prst="rect">
            <a:avLst/>
          </a:prstGeom>
          <a:ln>
            <a:noFill/>
          </a:ln>
        </p:spPr>
      </p:pic>
      <p:pic>
        <p:nvPicPr>
          <p:cNvPr id="8" name="Picture 7" descr="A picture containing text&#10;&#10;Description automatically generated">
            <a:extLst>
              <a:ext uri="{FF2B5EF4-FFF2-40B4-BE49-F238E27FC236}">
                <a16:creationId xmlns:a16="http://schemas.microsoft.com/office/drawing/2014/main" id="{8D7FFEC8-336A-84FA-57F4-D330F6F89610}"/>
              </a:ext>
            </a:extLst>
          </p:cNvPr>
          <p:cNvPicPr>
            <a:picLocks noChangeAspect="1"/>
          </p:cNvPicPr>
          <p:nvPr/>
        </p:nvPicPr>
        <p:blipFill>
          <a:blip r:embed="rId5"/>
          <a:stretch>
            <a:fillRect/>
          </a:stretch>
        </p:blipFill>
        <p:spPr>
          <a:xfrm>
            <a:off x="8588984" y="3966494"/>
            <a:ext cx="995502" cy="995502"/>
          </a:xfrm>
          <a:prstGeom prst="rect">
            <a:avLst/>
          </a:prstGeom>
        </p:spPr>
      </p:pic>
      <p:pic>
        <p:nvPicPr>
          <p:cNvPr id="10" name="Picture 9" descr="Icon&#10;&#10;Description automatically generated">
            <a:extLst>
              <a:ext uri="{FF2B5EF4-FFF2-40B4-BE49-F238E27FC236}">
                <a16:creationId xmlns:a16="http://schemas.microsoft.com/office/drawing/2014/main" id="{B4BC1D95-9E4F-A0CF-4055-72657C308C44}"/>
              </a:ext>
            </a:extLst>
          </p:cNvPr>
          <p:cNvPicPr>
            <a:picLocks noChangeAspect="1"/>
          </p:cNvPicPr>
          <p:nvPr/>
        </p:nvPicPr>
        <p:blipFill>
          <a:blip r:embed="rId6"/>
          <a:stretch>
            <a:fillRect/>
          </a:stretch>
        </p:blipFill>
        <p:spPr>
          <a:xfrm>
            <a:off x="7688534" y="2574185"/>
            <a:ext cx="896202" cy="896202"/>
          </a:xfrm>
          <a:prstGeom prst="rect">
            <a:avLst/>
          </a:prstGeom>
        </p:spPr>
      </p:pic>
      <p:pic>
        <p:nvPicPr>
          <p:cNvPr id="12" name="Picture 11" descr="Qr code&#10;&#10;Description automatically generated">
            <a:extLst>
              <a:ext uri="{FF2B5EF4-FFF2-40B4-BE49-F238E27FC236}">
                <a16:creationId xmlns:a16="http://schemas.microsoft.com/office/drawing/2014/main" id="{4CE62B99-E070-D08A-379D-7FCB2A611740}"/>
              </a:ext>
            </a:extLst>
          </p:cNvPr>
          <p:cNvPicPr>
            <a:picLocks noChangeAspect="1"/>
          </p:cNvPicPr>
          <p:nvPr/>
        </p:nvPicPr>
        <p:blipFill>
          <a:blip r:embed="rId7"/>
          <a:stretch>
            <a:fillRect/>
          </a:stretch>
        </p:blipFill>
        <p:spPr>
          <a:xfrm>
            <a:off x="9584486" y="2574185"/>
            <a:ext cx="896202" cy="896202"/>
          </a:xfrm>
          <a:prstGeom prst="rect">
            <a:avLst/>
          </a:prstGeom>
        </p:spPr>
      </p:pic>
      <p:pic>
        <p:nvPicPr>
          <p:cNvPr id="14" name="Picture 13" descr="Logo&#10;&#10;Description automatically generated">
            <a:extLst>
              <a:ext uri="{FF2B5EF4-FFF2-40B4-BE49-F238E27FC236}">
                <a16:creationId xmlns:a16="http://schemas.microsoft.com/office/drawing/2014/main" id="{9D8E130B-0E87-3560-3D50-6DCFCEC357A0}"/>
              </a:ext>
            </a:extLst>
          </p:cNvPr>
          <p:cNvPicPr>
            <a:picLocks noChangeAspect="1"/>
          </p:cNvPicPr>
          <p:nvPr/>
        </p:nvPicPr>
        <p:blipFill>
          <a:blip r:embed="rId8"/>
          <a:stretch>
            <a:fillRect/>
          </a:stretch>
        </p:blipFill>
        <p:spPr>
          <a:xfrm>
            <a:off x="10179464" y="3945969"/>
            <a:ext cx="896202" cy="896202"/>
          </a:xfrm>
          <a:prstGeom prst="rect">
            <a:avLst/>
          </a:prstGeom>
        </p:spPr>
      </p:pic>
      <p:pic>
        <p:nvPicPr>
          <p:cNvPr id="16" name="Picture 15" descr="Icon&#10;&#10;Description automatically generated">
            <a:extLst>
              <a:ext uri="{FF2B5EF4-FFF2-40B4-BE49-F238E27FC236}">
                <a16:creationId xmlns:a16="http://schemas.microsoft.com/office/drawing/2014/main" id="{6FEAB876-BEE7-2CEB-7242-90A7B610649D}"/>
              </a:ext>
            </a:extLst>
          </p:cNvPr>
          <p:cNvPicPr>
            <a:picLocks noChangeAspect="1"/>
          </p:cNvPicPr>
          <p:nvPr/>
        </p:nvPicPr>
        <p:blipFill>
          <a:blip r:embed="rId9"/>
          <a:stretch>
            <a:fillRect/>
          </a:stretch>
        </p:blipFill>
        <p:spPr>
          <a:xfrm>
            <a:off x="7109061" y="3860351"/>
            <a:ext cx="955244" cy="955244"/>
          </a:xfrm>
          <a:prstGeom prst="rect">
            <a:avLst/>
          </a:prstGeom>
        </p:spPr>
      </p:pic>
      <p:pic>
        <p:nvPicPr>
          <p:cNvPr id="18" name="Picture 17" descr="Icon&#10;&#10;Description automatically generated">
            <a:extLst>
              <a:ext uri="{FF2B5EF4-FFF2-40B4-BE49-F238E27FC236}">
                <a16:creationId xmlns:a16="http://schemas.microsoft.com/office/drawing/2014/main" id="{69263216-8F2A-49E6-BB63-07E59EEC587B}"/>
              </a:ext>
            </a:extLst>
          </p:cNvPr>
          <p:cNvPicPr>
            <a:picLocks noChangeAspect="1"/>
          </p:cNvPicPr>
          <p:nvPr/>
        </p:nvPicPr>
        <p:blipFill>
          <a:blip r:embed="rId10"/>
          <a:stretch>
            <a:fillRect/>
          </a:stretch>
        </p:blipFill>
        <p:spPr>
          <a:xfrm>
            <a:off x="7452461" y="5109805"/>
            <a:ext cx="1132275" cy="1132275"/>
          </a:xfrm>
          <a:prstGeom prst="rect">
            <a:avLst/>
          </a:prstGeom>
        </p:spPr>
      </p:pic>
      <p:pic>
        <p:nvPicPr>
          <p:cNvPr id="9" name="Recorded Sound">
            <a:hlinkClick r:id="" action="ppaction://media"/>
            <a:extLst>
              <a:ext uri="{FF2B5EF4-FFF2-40B4-BE49-F238E27FC236}">
                <a16:creationId xmlns:a16="http://schemas.microsoft.com/office/drawing/2014/main" id="{361525D1-BF1C-89AC-400D-0B44B0479E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71516367"/>
      </p:ext>
    </p:extLst>
  </p:cSld>
  <p:clrMapOvr>
    <a:masterClrMapping/>
  </p:clrMapOvr>
  <mc:AlternateContent xmlns:mc="http://schemas.openxmlformats.org/markup-compatibility/2006" xmlns:p14="http://schemas.microsoft.com/office/powerpoint/2010/main">
    <mc:Choice Requires="p14">
      <p:transition spd="slow" p14:dur="2000" advTm="4295"/>
    </mc:Choice>
    <mc:Fallback xmlns="">
      <p:transition spd="slow" advTm="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4157075" y="570984"/>
            <a:ext cx="5111750" cy="1204912"/>
          </a:xfrm>
          <a:solidFill>
            <a:schemeClr val="accent5">
              <a:lumMod val="40000"/>
              <a:lumOff val="60000"/>
            </a:schemeClr>
          </a:solidFill>
        </p:spPr>
        <p:txBody>
          <a:bodyPr>
            <a:normAutofit/>
          </a:bodyPr>
          <a:lstStyle/>
          <a:p>
            <a:r>
              <a:rPr lang="en-US" sz="3000" dirty="0">
                <a:solidFill>
                  <a:srgbClr val="0070C0"/>
                </a:solidFill>
              </a:rPr>
              <a:t>Mortgage</a:t>
            </a:r>
          </a:p>
        </p:txBody>
      </p:sp>
      <p:sp>
        <p:nvSpPr>
          <p:cNvPr id="3" name="Text Placeholder 2">
            <a:extLst>
              <a:ext uri="{FF2B5EF4-FFF2-40B4-BE49-F238E27FC236}">
                <a16:creationId xmlns:a16="http://schemas.microsoft.com/office/drawing/2014/main" id="{4111BE96-6EA4-319E-C532-605A51C76212}"/>
              </a:ext>
            </a:extLst>
          </p:cNvPr>
          <p:cNvSpPr>
            <a:spLocks noGrp="1"/>
          </p:cNvSpPr>
          <p:nvPr>
            <p:ph type="body" idx="1"/>
          </p:nvPr>
        </p:nvSpPr>
        <p:spPr>
          <a:xfrm>
            <a:off x="3099373" y="2057755"/>
            <a:ext cx="5111750" cy="1878635"/>
          </a:xfrm>
        </p:spPr>
        <p:txBody>
          <a:bodyPr>
            <a:normAutofit/>
          </a:bodyPr>
          <a:lstStyle/>
          <a:p>
            <a:pPr marL="0" indent="0">
              <a:buNone/>
            </a:pPr>
            <a:r>
              <a:rPr lang="en-US" sz="1600" dirty="0">
                <a:solidFill>
                  <a:srgbClr val="0070C0"/>
                </a:solidFill>
                <a:cs typeface="Aharoni" panose="020B0604020202020204" pitchFamily="2" charset="-79"/>
              </a:rPr>
              <a:t>We provide mortgage leads for Sales Professionals that focus on:</a:t>
            </a:r>
          </a:p>
          <a:p>
            <a:pPr marL="285750" indent="-285750">
              <a:buFont typeface="Arial" panose="020B0604020202020204" pitchFamily="34" charset="0"/>
              <a:buChar char="•"/>
            </a:pPr>
            <a:r>
              <a:rPr lang="en-US" sz="1600" dirty="0">
                <a:solidFill>
                  <a:srgbClr val="0070C0"/>
                </a:solidFill>
                <a:cs typeface="Aharoni" panose="020B0604020202020204" pitchFamily="2" charset="-79"/>
              </a:rPr>
              <a:t>Refinance</a:t>
            </a:r>
          </a:p>
          <a:p>
            <a:pPr marL="285750" indent="-285750">
              <a:buFont typeface="Arial" panose="020B0604020202020204" pitchFamily="34" charset="0"/>
              <a:buChar char="•"/>
            </a:pPr>
            <a:r>
              <a:rPr lang="en-US" sz="1600" dirty="0">
                <a:solidFill>
                  <a:srgbClr val="0070C0"/>
                </a:solidFill>
                <a:cs typeface="Aharoni" panose="020B0604020202020204" pitchFamily="2" charset="-79"/>
              </a:rPr>
              <a:t>Purchase</a:t>
            </a:r>
          </a:p>
          <a:p>
            <a:pPr marL="285750" indent="-285750">
              <a:buFont typeface="Arial" panose="020B0604020202020204" pitchFamily="34" charset="0"/>
              <a:buChar char="•"/>
            </a:pPr>
            <a:r>
              <a:rPr lang="en-US" sz="1600" dirty="0">
                <a:solidFill>
                  <a:srgbClr val="0070C0"/>
                </a:solidFill>
                <a:cs typeface="Aharoni" panose="020B0604020202020204" pitchFamily="2" charset="-79"/>
              </a:rPr>
              <a:t>Reverse</a:t>
            </a:r>
          </a:p>
          <a:p>
            <a:pPr marL="0" indent="0">
              <a:buNone/>
            </a:pPr>
            <a:endParaRPr lang="en-US" sz="1600" dirty="0">
              <a:solidFill>
                <a:srgbClr val="0070C0"/>
              </a:solidFill>
              <a:cs typeface="Aharoni" panose="020B0604020202020204" pitchFamily="2" charset="-79"/>
            </a:endParaRPr>
          </a:p>
          <a:p>
            <a:pPr marL="0" indent="0">
              <a:buNone/>
            </a:pPr>
            <a:endParaRPr lang="en-US" sz="1600" dirty="0">
              <a:solidFill>
                <a:srgbClr val="0070C0"/>
              </a:solidFill>
              <a:cs typeface="Aharoni" panose="020B0604020202020204" pitchFamily="2" charset="-79"/>
            </a:endParaRPr>
          </a:p>
        </p:txBody>
      </p:sp>
      <p:pic>
        <p:nvPicPr>
          <p:cNvPr id="4" name="Picture 3">
            <a:extLst>
              <a:ext uri="{FF2B5EF4-FFF2-40B4-BE49-F238E27FC236}">
                <a16:creationId xmlns:a16="http://schemas.microsoft.com/office/drawing/2014/main" id="{339FDF79-BA7B-FC0C-CDF3-F8E130B7A593}"/>
              </a:ext>
            </a:extLst>
          </p:cNvPr>
          <p:cNvPicPr>
            <a:picLocks noChangeAspect="1"/>
          </p:cNvPicPr>
          <p:nvPr/>
        </p:nvPicPr>
        <p:blipFill>
          <a:blip r:embed="rId4"/>
          <a:stretch>
            <a:fillRect/>
          </a:stretch>
        </p:blipFill>
        <p:spPr>
          <a:xfrm>
            <a:off x="5799993" y="3368476"/>
            <a:ext cx="2706859" cy="1804572"/>
          </a:xfrm>
          <a:prstGeom prst="rect">
            <a:avLst/>
          </a:prstGeom>
        </p:spPr>
      </p:pic>
      <p:pic>
        <p:nvPicPr>
          <p:cNvPr id="6" name="Recorded Sound">
            <a:hlinkClick r:id="" action="ppaction://media"/>
            <a:extLst>
              <a:ext uri="{FF2B5EF4-FFF2-40B4-BE49-F238E27FC236}">
                <a16:creationId xmlns:a16="http://schemas.microsoft.com/office/drawing/2014/main" id="{D439795E-05C5-1D31-BD4B-9C8D90112A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03579910"/>
      </p:ext>
    </p:extLst>
  </p:cSld>
  <p:clrMapOvr>
    <a:masterClrMapping/>
  </p:clrMapOvr>
  <mc:AlternateContent xmlns:mc="http://schemas.openxmlformats.org/markup-compatibility/2006" xmlns:p14="http://schemas.microsoft.com/office/powerpoint/2010/main">
    <mc:Choice Requires="p14">
      <p:transition spd="slow" p14:dur="2000" advTm="9891"/>
    </mc:Choice>
    <mc:Fallback xmlns="">
      <p:transition spd="slow" advTm="9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94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4275641" y="799436"/>
            <a:ext cx="5111750" cy="1204912"/>
          </a:xfrm>
          <a:solidFill>
            <a:schemeClr val="accent5">
              <a:lumMod val="40000"/>
              <a:lumOff val="60000"/>
            </a:schemeClr>
          </a:solidFill>
        </p:spPr>
        <p:txBody>
          <a:bodyPr>
            <a:normAutofit/>
          </a:bodyPr>
          <a:lstStyle/>
          <a:p>
            <a:r>
              <a:rPr lang="en-US" sz="3000" dirty="0">
                <a:solidFill>
                  <a:srgbClr val="0070C0"/>
                </a:solidFill>
              </a:rPr>
              <a:t>Solar</a:t>
            </a:r>
          </a:p>
        </p:txBody>
      </p:sp>
      <p:sp>
        <p:nvSpPr>
          <p:cNvPr id="3" name="Text Placeholder 2">
            <a:extLst>
              <a:ext uri="{FF2B5EF4-FFF2-40B4-BE49-F238E27FC236}">
                <a16:creationId xmlns:a16="http://schemas.microsoft.com/office/drawing/2014/main" id="{4111BE96-6EA4-319E-C532-605A51C76212}"/>
              </a:ext>
            </a:extLst>
          </p:cNvPr>
          <p:cNvSpPr>
            <a:spLocks noGrp="1"/>
          </p:cNvSpPr>
          <p:nvPr>
            <p:ph type="body" idx="1"/>
          </p:nvPr>
        </p:nvSpPr>
        <p:spPr>
          <a:xfrm>
            <a:off x="2991148" y="2073255"/>
            <a:ext cx="5111750" cy="1878635"/>
          </a:xfrm>
        </p:spPr>
        <p:txBody>
          <a:bodyPr>
            <a:normAutofit/>
          </a:bodyPr>
          <a:lstStyle/>
          <a:p>
            <a:r>
              <a:rPr lang="en-US" sz="1600" dirty="0">
                <a:solidFill>
                  <a:srgbClr val="0070C0"/>
                </a:solidFill>
                <a:cs typeface="Aharoni" panose="020B0604020202020204" pitchFamily="2" charset="-79"/>
              </a:rPr>
              <a:t>We provide leads to solar companies to help grow their business. They in turn receive more customers who are interested in obtaining solar panels for their home.</a:t>
            </a:r>
          </a:p>
        </p:txBody>
      </p:sp>
      <p:pic>
        <p:nvPicPr>
          <p:cNvPr id="4" name="Picture 3">
            <a:extLst>
              <a:ext uri="{FF2B5EF4-FFF2-40B4-BE49-F238E27FC236}">
                <a16:creationId xmlns:a16="http://schemas.microsoft.com/office/drawing/2014/main" id="{1F567F11-A781-4850-C6AA-93B76C00FF73}"/>
              </a:ext>
            </a:extLst>
          </p:cNvPr>
          <p:cNvPicPr>
            <a:picLocks noChangeAspect="1"/>
          </p:cNvPicPr>
          <p:nvPr/>
        </p:nvPicPr>
        <p:blipFill>
          <a:blip r:embed="rId4"/>
          <a:stretch>
            <a:fillRect/>
          </a:stretch>
        </p:blipFill>
        <p:spPr>
          <a:xfrm>
            <a:off x="6096000" y="3297398"/>
            <a:ext cx="3871296" cy="2353260"/>
          </a:xfrm>
          <a:prstGeom prst="rect">
            <a:avLst/>
          </a:prstGeom>
        </p:spPr>
      </p:pic>
      <p:pic>
        <p:nvPicPr>
          <p:cNvPr id="5" name="Recorded Sound">
            <a:hlinkClick r:id="" action="ppaction://media"/>
            <a:extLst>
              <a:ext uri="{FF2B5EF4-FFF2-40B4-BE49-F238E27FC236}">
                <a16:creationId xmlns:a16="http://schemas.microsoft.com/office/drawing/2014/main" id="{801EBA6E-83C6-E417-EF25-DF9B0DF7F4B5}"/>
              </a:ext>
            </a:extLst>
          </p:cNvPr>
          <p:cNvPicPr>
            <a:picLocks noChangeAspect="1"/>
          </p:cNvPicPr>
          <p:nvPr>
            <a:audioFile r:link="rId1"/>
            <p:extLst>
              <p:ext uri="{DAA4B4D4-6D71-4841-9C94-3DE7FCFB9230}">
                <p14:media xmlns:p14="http://schemas.microsoft.com/office/powerpoint/2010/main" r:embed="rId2">
                  <p14:trim st="1312"/>
                </p14:media>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67202076"/>
      </p:ext>
    </p:extLst>
  </p:cSld>
  <p:clrMapOvr>
    <a:masterClrMapping/>
  </p:clrMapOvr>
  <mc:AlternateContent xmlns:mc="http://schemas.openxmlformats.org/markup-compatibility/2006" xmlns:p14="http://schemas.microsoft.com/office/powerpoint/2010/main">
    <mc:Choice Requires="p14">
      <p:transition spd="slow" p14:dur="2000" advTm="13513"/>
    </mc:Choice>
    <mc:Fallback xmlns="">
      <p:transition spd="slow" advTm="13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2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3131417" y="768553"/>
            <a:ext cx="5638938" cy="1204912"/>
          </a:xfrm>
          <a:solidFill>
            <a:schemeClr val="accent5">
              <a:lumMod val="40000"/>
              <a:lumOff val="60000"/>
            </a:schemeClr>
          </a:solidFill>
        </p:spPr>
        <p:txBody>
          <a:bodyPr>
            <a:normAutofit/>
          </a:bodyPr>
          <a:lstStyle/>
          <a:p>
            <a:pPr algn="ctr"/>
            <a:r>
              <a:rPr lang="en-US" sz="3000" dirty="0">
                <a:solidFill>
                  <a:srgbClr val="0070C0"/>
                </a:solidFill>
              </a:rPr>
              <a:t>Debt Settlement &amp; </a:t>
            </a:r>
            <a:br>
              <a:rPr lang="en-US" sz="3000" dirty="0">
                <a:solidFill>
                  <a:srgbClr val="0070C0"/>
                </a:solidFill>
              </a:rPr>
            </a:br>
            <a:r>
              <a:rPr lang="en-US" sz="3000" dirty="0">
                <a:solidFill>
                  <a:srgbClr val="0070C0"/>
                </a:solidFill>
              </a:rPr>
              <a:t>Tax Debt</a:t>
            </a:r>
          </a:p>
        </p:txBody>
      </p:sp>
      <p:sp>
        <p:nvSpPr>
          <p:cNvPr id="3" name="Text Placeholder 2">
            <a:extLst>
              <a:ext uri="{FF2B5EF4-FFF2-40B4-BE49-F238E27FC236}">
                <a16:creationId xmlns:a16="http://schemas.microsoft.com/office/drawing/2014/main" id="{4111BE96-6EA4-319E-C532-605A51C76212}"/>
              </a:ext>
            </a:extLst>
          </p:cNvPr>
          <p:cNvSpPr>
            <a:spLocks noGrp="1"/>
          </p:cNvSpPr>
          <p:nvPr>
            <p:ph type="body" idx="1"/>
          </p:nvPr>
        </p:nvSpPr>
        <p:spPr>
          <a:xfrm>
            <a:off x="3498850" y="2169495"/>
            <a:ext cx="5111750" cy="1878635"/>
          </a:xfrm>
        </p:spPr>
        <p:txBody>
          <a:bodyPr>
            <a:normAutofit/>
          </a:bodyPr>
          <a:lstStyle/>
          <a:p>
            <a:r>
              <a:rPr lang="en-US" sz="1600" dirty="0">
                <a:solidFill>
                  <a:srgbClr val="0070C0"/>
                </a:solidFill>
                <a:cs typeface="Aharoni" panose="020B0604020202020204" pitchFamily="2" charset="-79"/>
              </a:rPr>
              <a:t>Both Debt Settlement &amp; Tax Debt leads require the prospect to have a minimum of 10k in debt, and not currently in a debt program. Once a prospect is on board, the debt company will negotiate the debt on their behalf and set up one lower payment for the prospect to be able to afford.</a:t>
            </a:r>
          </a:p>
        </p:txBody>
      </p:sp>
      <p:pic>
        <p:nvPicPr>
          <p:cNvPr id="3074" name="Picture 2" descr="Tax Debt Relief: What Is Tax Debt Relief &amp; Paying Off Tax Debt">
            <a:extLst>
              <a:ext uri="{FF2B5EF4-FFF2-40B4-BE49-F238E27FC236}">
                <a16:creationId xmlns:a16="http://schemas.microsoft.com/office/drawing/2014/main" id="{BAEF85D6-4E21-1F19-C05C-BA404622A1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346" y="4048130"/>
            <a:ext cx="3354328" cy="223215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34E847E6-C06F-FA57-2AD4-E23F6BA92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7732" y="913262"/>
            <a:ext cx="609600" cy="609600"/>
          </a:xfrm>
          <a:prstGeom prst="rect">
            <a:avLst/>
          </a:prstGeom>
        </p:spPr>
      </p:pic>
    </p:spTree>
    <p:extLst>
      <p:ext uri="{BB962C8B-B14F-4D97-AF65-F5344CB8AC3E}">
        <p14:creationId xmlns:p14="http://schemas.microsoft.com/office/powerpoint/2010/main" val="1105145285"/>
      </p:ext>
    </p:extLst>
  </p:cSld>
  <p:clrMapOvr>
    <a:masterClrMapping/>
  </p:clrMapOvr>
  <mc:AlternateContent xmlns:mc="http://schemas.openxmlformats.org/markup-compatibility/2006" xmlns:p14="http://schemas.microsoft.com/office/powerpoint/2010/main">
    <mc:Choice Requires="p14">
      <p:transition spd="slow" p14:dur="2000" advTm="23173"/>
    </mc:Choice>
    <mc:Fallback xmlns="">
      <p:transition spd="slow" advTm="23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23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2848911" y="690506"/>
            <a:ext cx="5111750" cy="1204912"/>
          </a:xfrm>
          <a:solidFill>
            <a:schemeClr val="accent5">
              <a:lumMod val="40000"/>
              <a:lumOff val="60000"/>
            </a:schemeClr>
          </a:solidFill>
        </p:spPr>
        <p:txBody>
          <a:bodyPr>
            <a:normAutofit/>
          </a:bodyPr>
          <a:lstStyle/>
          <a:p>
            <a:r>
              <a:rPr lang="en-US" sz="3000" dirty="0">
                <a:solidFill>
                  <a:srgbClr val="0070C0"/>
                </a:solidFill>
              </a:rPr>
              <a:t>Medicare</a:t>
            </a:r>
          </a:p>
        </p:txBody>
      </p:sp>
      <p:sp>
        <p:nvSpPr>
          <p:cNvPr id="3" name="Text Placeholder 2">
            <a:extLst>
              <a:ext uri="{FF2B5EF4-FFF2-40B4-BE49-F238E27FC236}">
                <a16:creationId xmlns:a16="http://schemas.microsoft.com/office/drawing/2014/main" id="{4111BE96-6EA4-319E-C532-605A51C76212}"/>
              </a:ext>
            </a:extLst>
          </p:cNvPr>
          <p:cNvSpPr>
            <a:spLocks noGrp="1"/>
          </p:cNvSpPr>
          <p:nvPr>
            <p:ph type="body" idx="1"/>
          </p:nvPr>
        </p:nvSpPr>
        <p:spPr>
          <a:xfrm>
            <a:off x="1545923" y="2072381"/>
            <a:ext cx="4905763" cy="1786859"/>
          </a:xfrm>
        </p:spPr>
        <p:txBody>
          <a:bodyPr>
            <a:normAutofit/>
          </a:bodyPr>
          <a:lstStyle/>
          <a:p>
            <a:r>
              <a:rPr lang="en-US" sz="1800" b="0" i="0" dirty="0">
                <a:solidFill>
                  <a:srgbClr val="0070C0"/>
                </a:solidFill>
                <a:effectLst/>
              </a:rPr>
              <a:t>Medicare is a government national health insurance program in the United States</a:t>
            </a:r>
            <a:r>
              <a:rPr lang="en-US" sz="1800" dirty="0">
                <a:solidFill>
                  <a:srgbClr val="0070C0"/>
                </a:solidFill>
              </a:rPr>
              <a:t> </a:t>
            </a:r>
            <a:r>
              <a:rPr lang="en-US" sz="1800" dirty="0">
                <a:solidFill>
                  <a:srgbClr val="0070C0"/>
                </a:solidFill>
                <a:cs typeface="Aharoni" panose="020B0604020202020204" pitchFamily="2" charset="-79"/>
              </a:rPr>
              <a:t>for people 65 and older. Licensed insurance agents connects with prospects to help them  achieve their insurance goals. </a:t>
            </a:r>
          </a:p>
          <a:p>
            <a:endParaRPr lang="en-US" dirty="0">
              <a:solidFill>
                <a:srgbClr val="0070C0"/>
              </a:solidFill>
              <a:cs typeface="Aharoni" panose="020B0604020202020204" pitchFamily="2" charset="-79"/>
            </a:endParaRPr>
          </a:p>
          <a:p>
            <a:endParaRPr lang="en-US" sz="1400" dirty="0">
              <a:solidFill>
                <a:srgbClr val="0070C0"/>
              </a:solidFill>
              <a:cs typeface="Aharoni" panose="020B0604020202020204" pitchFamily="2" charset="-79"/>
            </a:endParaRPr>
          </a:p>
          <a:p>
            <a:endParaRPr lang="en-US" dirty="0"/>
          </a:p>
        </p:txBody>
      </p:sp>
      <p:pic>
        <p:nvPicPr>
          <p:cNvPr id="4100" name="Picture 4" descr="How Ethnicity and Culture Impact the Health and Well-Being of Older People  - Physician's Weekly">
            <a:extLst>
              <a:ext uri="{FF2B5EF4-FFF2-40B4-BE49-F238E27FC236}">
                <a16:creationId xmlns:a16="http://schemas.microsoft.com/office/drawing/2014/main" id="{64FE7D95-B094-9673-0872-9A34B8CC2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563" y="3429000"/>
            <a:ext cx="3231326" cy="1786859"/>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5A037D9B-B406-0E1E-A590-7BCCEC007E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5785" y="1642141"/>
            <a:ext cx="609600" cy="609600"/>
          </a:xfrm>
          <a:prstGeom prst="rect">
            <a:avLst/>
          </a:prstGeom>
        </p:spPr>
      </p:pic>
    </p:spTree>
    <p:extLst>
      <p:ext uri="{BB962C8B-B14F-4D97-AF65-F5344CB8AC3E}">
        <p14:creationId xmlns:p14="http://schemas.microsoft.com/office/powerpoint/2010/main" val="1622812572"/>
      </p:ext>
    </p:extLst>
  </p:cSld>
  <p:clrMapOvr>
    <a:masterClrMapping/>
  </p:clrMapOvr>
  <mc:AlternateContent xmlns:mc="http://schemas.openxmlformats.org/markup-compatibility/2006" xmlns:p14="http://schemas.microsoft.com/office/powerpoint/2010/main">
    <mc:Choice Requires="p14">
      <p:transition spd="slow" p14:dur="2000" advTm="16230"/>
    </mc:Choice>
    <mc:Fallback xmlns="">
      <p:transition spd="slow" advTm="1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fltVal val="0"/>
                                          </p:val>
                                        </p:tav>
                                        <p:tav tm="100000">
                                          <p:val>
                                            <p:strVal val="#ppt_w"/>
                                          </p:val>
                                        </p:tav>
                                      </p:tavLst>
                                    </p:anim>
                                    <p:anim calcmode="lin" valueType="num">
                                      <p:cBhvr>
                                        <p:cTn id="8" dur="500" fill="hold"/>
                                        <p:tgtEl>
                                          <p:spTgt spid="4100"/>
                                        </p:tgtEl>
                                        <p:attrNameLst>
                                          <p:attrName>ppt_h</p:attrName>
                                        </p:attrNameLst>
                                      </p:cBhvr>
                                      <p:tavLst>
                                        <p:tav tm="0">
                                          <p:val>
                                            <p:fltVal val="0"/>
                                          </p:val>
                                        </p:tav>
                                        <p:tav tm="100000">
                                          <p:val>
                                            <p:strVal val="#ppt_h"/>
                                          </p:val>
                                        </p:tav>
                                      </p:tavLst>
                                    </p:anim>
                                    <p:animEffect transition="in" filter="fade">
                                      <p:cBhvr>
                                        <p:cTn id="9" dur="500"/>
                                        <p:tgtEl>
                                          <p:spTgt spid="4100"/>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5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2835036" y="422313"/>
            <a:ext cx="5111750" cy="1204912"/>
          </a:xfrm>
          <a:solidFill>
            <a:schemeClr val="accent5">
              <a:lumMod val="40000"/>
              <a:lumOff val="60000"/>
            </a:schemeClr>
          </a:solidFill>
        </p:spPr>
        <p:txBody>
          <a:bodyPr>
            <a:normAutofit/>
          </a:bodyPr>
          <a:lstStyle/>
          <a:p>
            <a:r>
              <a:rPr lang="en-US" sz="3000" dirty="0">
                <a:solidFill>
                  <a:srgbClr val="0070C0"/>
                </a:solidFill>
              </a:rPr>
              <a:t>Health Insurance</a:t>
            </a:r>
          </a:p>
        </p:txBody>
      </p:sp>
      <p:sp>
        <p:nvSpPr>
          <p:cNvPr id="3" name="Text Placeholder 2">
            <a:extLst>
              <a:ext uri="{FF2B5EF4-FFF2-40B4-BE49-F238E27FC236}">
                <a16:creationId xmlns:a16="http://schemas.microsoft.com/office/drawing/2014/main" id="{4111BE96-6EA4-319E-C532-605A51C76212}"/>
              </a:ext>
            </a:extLst>
          </p:cNvPr>
          <p:cNvSpPr>
            <a:spLocks noGrp="1"/>
          </p:cNvSpPr>
          <p:nvPr>
            <p:ph type="body" idx="1"/>
          </p:nvPr>
        </p:nvSpPr>
        <p:spPr>
          <a:xfrm>
            <a:off x="2272352" y="1827101"/>
            <a:ext cx="5031130" cy="2079315"/>
          </a:xfrm>
        </p:spPr>
        <p:txBody>
          <a:bodyPr>
            <a:normAutofit fontScale="62500" lnSpcReduction="20000"/>
          </a:bodyPr>
          <a:lstStyle/>
          <a:p>
            <a:pPr algn="l" fontAlgn="base"/>
            <a:r>
              <a:rPr lang="en-US" sz="2400" b="0" i="0" dirty="0">
                <a:solidFill>
                  <a:schemeClr val="accent5">
                    <a:lumMod val="75000"/>
                  </a:schemeClr>
                </a:solidFill>
                <a:effectLst/>
              </a:rPr>
              <a:t>We can describe health insurance as coverage for medical expenses. Having health insurance means it covers most medical, surgical interventions, prescribed medications, and rehabilitation.</a:t>
            </a:r>
          </a:p>
          <a:p>
            <a:pPr algn="l" fontAlgn="base"/>
            <a:r>
              <a:rPr lang="en-US" sz="2400" b="0" i="0" dirty="0">
                <a:solidFill>
                  <a:schemeClr val="accent5">
                    <a:lumMod val="75000"/>
                  </a:schemeClr>
                </a:solidFill>
                <a:effectLst/>
              </a:rPr>
              <a:t>A health insurance lead can be any company that offers their employees insurance packages. The health insurance business is one of the most lucrative niches in the insurance business as it’s something most people choose to have.</a:t>
            </a:r>
          </a:p>
          <a:p>
            <a:endParaRPr lang="en-US" sz="1800" dirty="0">
              <a:solidFill>
                <a:srgbClr val="0070C0"/>
              </a:solidFill>
              <a:cs typeface="Aharoni" panose="020B0604020202020204" pitchFamily="2" charset="-79"/>
            </a:endParaRPr>
          </a:p>
        </p:txBody>
      </p:sp>
      <p:pic>
        <p:nvPicPr>
          <p:cNvPr id="5122" name="Picture 2" descr="How Often Should You Get Routine Checkups at the Doctor?">
            <a:extLst>
              <a:ext uri="{FF2B5EF4-FFF2-40B4-BE49-F238E27FC236}">
                <a16:creationId xmlns:a16="http://schemas.microsoft.com/office/drawing/2014/main" id="{5DB128F5-0590-DF8B-F34C-DA17EFC11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587" y="4206667"/>
            <a:ext cx="3354705" cy="187863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6888B956-9616-A0D4-F90D-7DEF2B39F1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058" y="292289"/>
            <a:ext cx="609600" cy="609600"/>
          </a:xfrm>
          <a:prstGeom prst="rect">
            <a:avLst/>
          </a:prstGeom>
        </p:spPr>
      </p:pic>
    </p:spTree>
    <p:extLst>
      <p:ext uri="{BB962C8B-B14F-4D97-AF65-F5344CB8AC3E}">
        <p14:creationId xmlns:p14="http://schemas.microsoft.com/office/powerpoint/2010/main" val="512117789"/>
      </p:ext>
    </p:extLst>
  </p:cSld>
  <p:clrMapOvr>
    <a:masterClrMapping/>
  </p:clrMapOvr>
  <mc:AlternateContent xmlns:mc="http://schemas.openxmlformats.org/markup-compatibility/2006" xmlns:p14="http://schemas.microsoft.com/office/powerpoint/2010/main">
    <mc:Choice Requires="p14">
      <p:transition spd="slow" p14:dur="2000" advTm="42353"/>
    </mc:Choice>
    <mc:Fallback xmlns="">
      <p:transition spd="slow" advTm="4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287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3321737" y="603924"/>
            <a:ext cx="5111750" cy="1204912"/>
          </a:xfrm>
          <a:solidFill>
            <a:schemeClr val="accent5">
              <a:lumMod val="40000"/>
              <a:lumOff val="60000"/>
            </a:schemeClr>
          </a:solidFill>
        </p:spPr>
        <p:txBody>
          <a:bodyPr>
            <a:normAutofit/>
          </a:bodyPr>
          <a:lstStyle/>
          <a:p>
            <a:r>
              <a:rPr lang="en-US" sz="3000" dirty="0">
                <a:solidFill>
                  <a:srgbClr val="0070C0"/>
                </a:solidFill>
              </a:rPr>
              <a:t>Final Expense</a:t>
            </a:r>
          </a:p>
        </p:txBody>
      </p:sp>
      <p:sp>
        <p:nvSpPr>
          <p:cNvPr id="3" name="Text Placeholder 2">
            <a:extLst>
              <a:ext uri="{FF2B5EF4-FFF2-40B4-BE49-F238E27FC236}">
                <a16:creationId xmlns:a16="http://schemas.microsoft.com/office/drawing/2014/main" id="{4111BE96-6EA4-319E-C532-605A51C76212}"/>
              </a:ext>
            </a:extLst>
          </p:cNvPr>
          <p:cNvSpPr>
            <a:spLocks noGrp="1"/>
          </p:cNvSpPr>
          <p:nvPr>
            <p:ph type="body" idx="1"/>
          </p:nvPr>
        </p:nvSpPr>
        <p:spPr>
          <a:xfrm>
            <a:off x="2375188" y="1918369"/>
            <a:ext cx="5111750" cy="1878635"/>
          </a:xfrm>
        </p:spPr>
        <p:txBody>
          <a:bodyPr>
            <a:normAutofit/>
          </a:bodyPr>
          <a:lstStyle/>
          <a:p>
            <a:r>
              <a:rPr lang="en-US" sz="1600" dirty="0">
                <a:solidFill>
                  <a:srgbClr val="0070C0"/>
                </a:solidFill>
                <a:cs typeface="Aharoni" panose="020B0604020202020204" pitchFamily="2" charset="-79"/>
              </a:rPr>
              <a:t>A Final Expense customer is someone who wants to proactively find an affordable way to take care of their burial expense and avoid hardship for their family. </a:t>
            </a:r>
          </a:p>
          <a:p>
            <a:r>
              <a:rPr lang="en-US" sz="1600" dirty="0">
                <a:solidFill>
                  <a:srgbClr val="0070C0"/>
                </a:solidFill>
                <a:cs typeface="Aharoni" panose="020B0604020202020204" pitchFamily="2" charset="-79"/>
              </a:rPr>
              <a:t>We provide selected campaigns to insurance agents.</a:t>
            </a:r>
          </a:p>
          <a:p>
            <a:endParaRPr lang="en-US" dirty="0">
              <a:solidFill>
                <a:srgbClr val="0070C0"/>
              </a:solidFill>
              <a:cs typeface="Aharoni" panose="020B0604020202020204" pitchFamily="2" charset="-79"/>
            </a:endParaRPr>
          </a:p>
          <a:p>
            <a:endParaRPr lang="en-US" sz="1400" dirty="0">
              <a:solidFill>
                <a:srgbClr val="0070C0"/>
              </a:solidFill>
              <a:cs typeface="Aharoni" panose="020B0604020202020204" pitchFamily="2" charset="-79"/>
            </a:endParaRPr>
          </a:p>
          <a:p>
            <a:endParaRPr lang="en-US" dirty="0"/>
          </a:p>
        </p:txBody>
      </p:sp>
      <p:pic>
        <p:nvPicPr>
          <p:cNvPr id="6146" name="Picture 2" descr="County National Bank | Wealth Management">
            <a:extLst>
              <a:ext uri="{FF2B5EF4-FFF2-40B4-BE49-F238E27FC236}">
                <a16:creationId xmlns:a16="http://schemas.microsoft.com/office/drawing/2014/main" id="{22879043-118A-A574-8AC2-80B830B56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728" y="3797004"/>
            <a:ext cx="4161738" cy="2388852"/>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42AEBF53-21DE-EF2C-B26E-B4EC00692BA1}"/>
              </a:ext>
            </a:extLst>
          </p:cNvPr>
          <p:cNvPicPr>
            <a:picLocks noChangeAspect="1"/>
          </p:cNvPicPr>
          <p:nvPr>
            <a:audioFile r:link="rId1"/>
            <p:extLst>
              <p:ext uri="{DAA4B4D4-6D71-4841-9C94-3DE7FCFB9230}">
                <p14:media xmlns:p14="http://schemas.microsoft.com/office/powerpoint/2010/main" r:embed="rId2">
                  <p14:trim st="1660"/>
                </p14:media>
              </p:ext>
            </p:extLst>
          </p:nvPr>
        </p:nvPicPr>
        <p:blipFill>
          <a:blip r:embed="rId5"/>
          <a:stretch>
            <a:fillRect/>
          </a:stretch>
        </p:blipFill>
        <p:spPr>
          <a:xfrm>
            <a:off x="7749653" y="769332"/>
            <a:ext cx="609600" cy="609600"/>
          </a:xfrm>
          <a:prstGeom prst="rect">
            <a:avLst/>
          </a:prstGeom>
        </p:spPr>
      </p:pic>
    </p:spTree>
    <p:extLst>
      <p:ext uri="{BB962C8B-B14F-4D97-AF65-F5344CB8AC3E}">
        <p14:creationId xmlns:p14="http://schemas.microsoft.com/office/powerpoint/2010/main" val="1471618497"/>
      </p:ext>
    </p:extLst>
  </p:cSld>
  <p:clrMapOvr>
    <a:masterClrMapping/>
  </p:clrMapOvr>
  <mc:AlternateContent xmlns:mc="http://schemas.openxmlformats.org/markup-compatibility/2006" xmlns:p14="http://schemas.microsoft.com/office/powerpoint/2010/main">
    <mc:Choice Requires="p14">
      <p:transition spd="slow" p14:dur="2000" advTm="15301"/>
    </mc:Choice>
    <mc:Fallback xmlns="">
      <p:transition spd="slow" advTm="1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3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5231362" y="145232"/>
            <a:ext cx="5846376" cy="1204912"/>
          </a:xfrm>
          <a:solidFill>
            <a:schemeClr val="accent5">
              <a:lumMod val="40000"/>
              <a:lumOff val="60000"/>
            </a:schemeClr>
          </a:solidFill>
        </p:spPr>
        <p:txBody>
          <a:bodyPr>
            <a:normAutofit/>
          </a:bodyPr>
          <a:lstStyle/>
          <a:p>
            <a:r>
              <a:rPr lang="en-US" sz="3000" dirty="0">
                <a:solidFill>
                  <a:srgbClr val="0070C0"/>
                </a:solidFill>
              </a:rPr>
              <a:t>Our Campaign lead types</a:t>
            </a:r>
          </a:p>
        </p:txBody>
      </p:sp>
      <p:sp>
        <p:nvSpPr>
          <p:cNvPr id="3" name="Text Placeholder 2">
            <a:extLst>
              <a:ext uri="{FF2B5EF4-FFF2-40B4-BE49-F238E27FC236}">
                <a16:creationId xmlns:a16="http://schemas.microsoft.com/office/drawing/2014/main" id="{4111BE96-6EA4-319E-C532-605A51C76212}"/>
              </a:ext>
            </a:extLst>
          </p:cNvPr>
          <p:cNvSpPr>
            <a:spLocks noGrp="1"/>
          </p:cNvSpPr>
          <p:nvPr>
            <p:ph type="body" idx="1"/>
          </p:nvPr>
        </p:nvSpPr>
        <p:spPr>
          <a:xfrm>
            <a:off x="5654968" y="1798953"/>
            <a:ext cx="5111750" cy="2903676"/>
          </a:xfrm>
        </p:spPr>
        <p:txBody>
          <a:bodyPr>
            <a:normAutofit/>
          </a:bodyPr>
          <a:lstStyle/>
          <a:p>
            <a:r>
              <a:rPr lang="en-US" sz="1600" dirty="0">
                <a:solidFill>
                  <a:srgbClr val="0070C0"/>
                </a:solidFill>
                <a:cs typeface="Aharoni" panose="020B0604020202020204" pitchFamily="2" charset="-79"/>
              </a:rPr>
              <a:t>The campaigns we offer are practical for any vertical.</a:t>
            </a:r>
          </a:p>
          <a:p>
            <a:r>
              <a:rPr lang="en-US" sz="1600" dirty="0">
                <a:solidFill>
                  <a:srgbClr val="0070C0"/>
                </a:solidFill>
                <a:cs typeface="Aharoni" panose="020B0604020202020204" pitchFamily="2" charset="-79"/>
              </a:rPr>
              <a:t>Our campaigns are: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70C0"/>
                </a:solidFill>
                <a:effectLst/>
                <a:uLnTx/>
                <a:uFillTx/>
                <a:latin typeface="Tenorite"/>
                <a:ea typeface="+mn-ea"/>
                <a:cs typeface="Aharoni" panose="020B0604020202020204" pitchFamily="2" charset="-79"/>
              </a:rPr>
              <a:t>Real Time Internet Leads </a:t>
            </a:r>
            <a:endParaRPr lang="en-US" sz="1600" dirty="0">
              <a:solidFill>
                <a:srgbClr val="0070C0"/>
              </a:solidFill>
              <a:cs typeface="Aharoni" panose="020B0604020202020204" pitchFamily="2" charset="-79"/>
            </a:endParaRPr>
          </a:p>
          <a:p>
            <a:pPr marL="285750" indent="-285750">
              <a:buFont typeface="Arial" panose="020B0604020202020204" pitchFamily="34" charset="0"/>
              <a:buChar char="•"/>
            </a:pPr>
            <a:r>
              <a:rPr lang="en-US" sz="1600" dirty="0">
                <a:solidFill>
                  <a:srgbClr val="0070C0"/>
                </a:solidFill>
                <a:cs typeface="Aharoni" panose="020B0604020202020204" pitchFamily="2" charset="-79"/>
              </a:rPr>
              <a:t>Aged Internet Leads (most popular)</a:t>
            </a:r>
          </a:p>
          <a:p>
            <a:pPr marL="285750" indent="-285750">
              <a:buFont typeface="Arial" panose="020B0604020202020204" pitchFamily="34" charset="0"/>
              <a:buChar char="•"/>
            </a:pPr>
            <a:r>
              <a:rPr lang="en-US" sz="1600" dirty="0">
                <a:solidFill>
                  <a:srgbClr val="0070C0"/>
                </a:solidFill>
                <a:cs typeface="Aharoni" panose="020B0604020202020204" pitchFamily="2" charset="-79"/>
              </a:rPr>
              <a:t>Live Transfers (most popular)</a:t>
            </a:r>
          </a:p>
          <a:p>
            <a:pPr marL="285750" indent="-285750">
              <a:buFont typeface="Arial" panose="020B0604020202020204" pitchFamily="34" charset="0"/>
              <a:buChar char="•"/>
            </a:pPr>
            <a:r>
              <a:rPr lang="en-US" sz="1600" dirty="0">
                <a:solidFill>
                  <a:srgbClr val="0070C0"/>
                </a:solidFill>
                <a:cs typeface="Aharoni" panose="020B0604020202020204" pitchFamily="2" charset="-79"/>
              </a:rPr>
              <a:t>Call Verified Leads</a:t>
            </a:r>
          </a:p>
          <a:p>
            <a:pPr marL="285750" indent="-285750">
              <a:buFont typeface="Arial" panose="020B0604020202020204" pitchFamily="34" charset="0"/>
              <a:buChar char="•"/>
            </a:pPr>
            <a:r>
              <a:rPr lang="en-US" sz="1600" dirty="0">
                <a:solidFill>
                  <a:srgbClr val="0070C0"/>
                </a:solidFill>
                <a:cs typeface="Aharoni" panose="020B0604020202020204" pitchFamily="2" charset="-79"/>
              </a:rPr>
              <a:t>Direct Mail</a:t>
            </a:r>
          </a:p>
          <a:p>
            <a:endParaRPr lang="en-US" sz="1600" dirty="0">
              <a:solidFill>
                <a:srgbClr val="0070C0"/>
              </a:solidFill>
              <a:cs typeface="Aharoni" panose="020B0604020202020204" pitchFamily="2" charset="-79"/>
            </a:endParaRPr>
          </a:p>
          <a:p>
            <a:endParaRPr lang="en-US" sz="1600" dirty="0"/>
          </a:p>
        </p:txBody>
      </p:sp>
      <p:pic>
        <p:nvPicPr>
          <p:cNvPr id="5" name="Picture 4" descr="Icon&#10;&#10;Description automatically generated">
            <a:extLst>
              <a:ext uri="{FF2B5EF4-FFF2-40B4-BE49-F238E27FC236}">
                <a16:creationId xmlns:a16="http://schemas.microsoft.com/office/drawing/2014/main" id="{8A87EFE7-BD40-8812-CE0D-04F5ABABE36C}"/>
              </a:ext>
            </a:extLst>
          </p:cNvPr>
          <p:cNvPicPr>
            <a:picLocks noChangeAspect="1"/>
          </p:cNvPicPr>
          <p:nvPr/>
        </p:nvPicPr>
        <p:blipFill>
          <a:blip r:embed="rId4"/>
          <a:stretch>
            <a:fillRect/>
          </a:stretch>
        </p:blipFill>
        <p:spPr>
          <a:xfrm>
            <a:off x="2072640" y="1658808"/>
            <a:ext cx="1022445" cy="1022445"/>
          </a:xfrm>
          <a:prstGeom prst="rect">
            <a:avLst/>
          </a:prstGeom>
        </p:spPr>
      </p:pic>
      <p:pic>
        <p:nvPicPr>
          <p:cNvPr id="7" name="Picture 6" descr="Icon&#10;&#10;Description automatically generated">
            <a:extLst>
              <a:ext uri="{FF2B5EF4-FFF2-40B4-BE49-F238E27FC236}">
                <a16:creationId xmlns:a16="http://schemas.microsoft.com/office/drawing/2014/main" id="{A3770305-2233-4556-BD08-FF8D35117F21}"/>
              </a:ext>
            </a:extLst>
          </p:cNvPr>
          <p:cNvPicPr>
            <a:picLocks noChangeAspect="1"/>
          </p:cNvPicPr>
          <p:nvPr/>
        </p:nvPicPr>
        <p:blipFill>
          <a:blip r:embed="rId5"/>
          <a:stretch>
            <a:fillRect/>
          </a:stretch>
        </p:blipFill>
        <p:spPr>
          <a:xfrm>
            <a:off x="1017951" y="4539446"/>
            <a:ext cx="1102460" cy="1102460"/>
          </a:xfrm>
          <a:prstGeom prst="rect">
            <a:avLst/>
          </a:prstGeom>
        </p:spPr>
      </p:pic>
      <p:pic>
        <p:nvPicPr>
          <p:cNvPr id="9" name="Picture 8" descr="Icon&#10;&#10;Description automatically generated">
            <a:extLst>
              <a:ext uri="{FF2B5EF4-FFF2-40B4-BE49-F238E27FC236}">
                <a16:creationId xmlns:a16="http://schemas.microsoft.com/office/drawing/2014/main" id="{CAF1A571-7FF0-534A-0FB9-4BF4C6522FAB}"/>
              </a:ext>
            </a:extLst>
          </p:cNvPr>
          <p:cNvPicPr>
            <a:picLocks noChangeAspect="1"/>
          </p:cNvPicPr>
          <p:nvPr/>
        </p:nvPicPr>
        <p:blipFill>
          <a:blip r:embed="rId6"/>
          <a:stretch>
            <a:fillRect/>
          </a:stretch>
        </p:blipFill>
        <p:spPr>
          <a:xfrm>
            <a:off x="2974471" y="4539446"/>
            <a:ext cx="1102460" cy="1102460"/>
          </a:xfrm>
          <a:prstGeom prst="rect">
            <a:avLst/>
          </a:prstGeom>
        </p:spPr>
      </p:pic>
      <p:pic>
        <p:nvPicPr>
          <p:cNvPr id="12" name="Picture 11" descr="Icon&#10;&#10;Description automatically generated">
            <a:extLst>
              <a:ext uri="{FF2B5EF4-FFF2-40B4-BE49-F238E27FC236}">
                <a16:creationId xmlns:a16="http://schemas.microsoft.com/office/drawing/2014/main" id="{B846401B-1675-5137-6153-35A2CB09C7F3}"/>
              </a:ext>
            </a:extLst>
          </p:cNvPr>
          <p:cNvPicPr>
            <a:picLocks noChangeAspect="1"/>
          </p:cNvPicPr>
          <p:nvPr/>
        </p:nvPicPr>
        <p:blipFill>
          <a:blip r:embed="rId7"/>
          <a:stretch>
            <a:fillRect/>
          </a:stretch>
        </p:blipFill>
        <p:spPr>
          <a:xfrm>
            <a:off x="2957782" y="3087010"/>
            <a:ext cx="1022445" cy="1022445"/>
          </a:xfrm>
          <a:prstGeom prst="rect">
            <a:avLst/>
          </a:prstGeom>
          <a:noFill/>
        </p:spPr>
      </p:pic>
      <p:pic>
        <p:nvPicPr>
          <p:cNvPr id="14" name="Picture 13" descr="Icon&#10;&#10;Description automatically generated">
            <a:extLst>
              <a:ext uri="{FF2B5EF4-FFF2-40B4-BE49-F238E27FC236}">
                <a16:creationId xmlns:a16="http://schemas.microsoft.com/office/drawing/2014/main" id="{4946B423-36DC-DF43-11E8-A32247B967CC}"/>
              </a:ext>
            </a:extLst>
          </p:cNvPr>
          <p:cNvPicPr>
            <a:picLocks noChangeAspect="1"/>
          </p:cNvPicPr>
          <p:nvPr/>
        </p:nvPicPr>
        <p:blipFill>
          <a:blip r:embed="rId8"/>
          <a:stretch>
            <a:fillRect/>
          </a:stretch>
        </p:blipFill>
        <p:spPr>
          <a:xfrm>
            <a:off x="1073732" y="3087010"/>
            <a:ext cx="1046679" cy="1046679"/>
          </a:xfrm>
          <a:prstGeom prst="rect">
            <a:avLst/>
          </a:prstGeom>
        </p:spPr>
      </p:pic>
      <p:pic>
        <p:nvPicPr>
          <p:cNvPr id="4" name="Recorded Sound">
            <a:hlinkClick r:id="" action="ppaction://media"/>
            <a:extLst>
              <a:ext uri="{FF2B5EF4-FFF2-40B4-BE49-F238E27FC236}">
                <a16:creationId xmlns:a16="http://schemas.microsoft.com/office/drawing/2014/main" id="{F2857A56-AECE-A587-F878-F9F7CB99AA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64204" y="360528"/>
            <a:ext cx="609600" cy="609600"/>
          </a:xfrm>
          <a:prstGeom prst="rect">
            <a:avLst/>
          </a:prstGeom>
        </p:spPr>
      </p:pic>
    </p:spTree>
    <p:extLst>
      <p:ext uri="{BB962C8B-B14F-4D97-AF65-F5344CB8AC3E}">
        <p14:creationId xmlns:p14="http://schemas.microsoft.com/office/powerpoint/2010/main" val="4070174018"/>
      </p:ext>
    </p:extLst>
  </p:cSld>
  <p:clrMapOvr>
    <a:masterClrMapping/>
  </p:clrMapOvr>
  <mc:AlternateContent xmlns:mc="http://schemas.openxmlformats.org/markup-compatibility/2006" xmlns:p14="http://schemas.microsoft.com/office/powerpoint/2010/main">
    <mc:Choice Requires="p14">
      <p:transition spd="slow" p14:dur="2000" advTm="17345"/>
    </mc:Choice>
    <mc:Fallback xmlns="">
      <p:transition spd="slow" advTm="17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tm67328976_Win32_LW_SL_v3" id="{B5A5B451-F186-4F05-917D-430247B33515}" vid="{C0610F80-F57F-4E6B-A096-3AEBDD5FC5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84f418ad-d21d-499e-81bd-30de07f5ac28" xsi:nil="true"/>
    <lcf76f155ced4ddcb4097134ff3c332f xmlns="84f418ad-d21d-499e-81bd-30de07f5ac28">
      <Terms xmlns="http://schemas.microsoft.com/office/infopath/2007/PartnerControls"/>
    </lcf76f155ced4ddcb4097134ff3c332f>
    <MediaLengthInSeconds xmlns="84f418ad-d21d-499e-81bd-30de07f5ac28" xsi:nil="true"/>
    <SharedWithUsers xmlns="c4aeca5c-fdde-4c0f-bc51-5c30290ca5fa">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Word" ma:contentTypeID="0x010100F0B9650EFE22C2478FFCECB100A5A59E003CD16E75A9E44F4FA977317DD8ED8F1E" ma:contentTypeVersion="15" ma:contentTypeDescription="A blank Microsoft Word document." ma:contentTypeScope="" ma:versionID="12e3f76755d4119edc5c83111a3966f3">
  <xsd:schema xmlns:xsd="http://www.w3.org/2001/XMLSchema" xmlns:xs="http://www.w3.org/2001/XMLSchema" xmlns:p="http://schemas.microsoft.com/office/2006/metadata/properties" xmlns:ns2="84f418ad-d21d-499e-81bd-30de07f5ac28" xmlns:ns3="c4aeca5c-fdde-4c0f-bc51-5c30290ca5fa" targetNamespace="http://schemas.microsoft.com/office/2006/metadata/properties" ma:root="true" ma:fieldsID="e600f74d1306b5d11970f9de6e5c4abe" ns2:_="" ns3:_="">
    <xsd:import namespace="84f418ad-d21d-499e-81bd-30de07f5ac28"/>
    <xsd:import namespace="c4aeca5c-fdde-4c0f-bc51-5c30290ca5f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418ad-d21d-499e-81bd-30de07f5ac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454153-539a-42dd-9af8-0267342f36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aeca5c-fdde-4c0f-bc51-5c30290ca5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C43685-694E-4579-B109-3C418D49DA6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84f418ad-d21d-499e-81bd-30de07f5ac28"/>
    <ds:schemaRef ds:uri="c4aeca5c-fdde-4c0f-bc51-5c30290ca5fa"/>
  </ds:schemaRefs>
</ds:datastoreItem>
</file>

<file path=customXml/itemProps2.xml><?xml version="1.0" encoding="utf-8"?>
<ds:datastoreItem xmlns:ds="http://schemas.openxmlformats.org/officeDocument/2006/customXml" ds:itemID="{0FD6FE22-81A0-4500-AFD0-342D21BB9A2C}">
  <ds:schemaRefs>
    <ds:schemaRef ds:uri="http://schemas.microsoft.com/sharepoint/v3/contenttype/forms"/>
  </ds:schemaRefs>
</ds:datastoreItem>
</file>

<file path=customXml/itemProps3.xml><?xml version="1.0" encoding="utf-8"?>
<ds:datastoreItem xmlns:ds="http://schemas.openxmlformats.org/officeDocument/2006/customXml" ds:itemID="{7409C45E-CD45-4BA6-AB2A-2CCD1EDFEC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418ad-d21d-499e-81bd-30de07f5ac28"/>
    <ds:schemaRef ds:uri="c4aeca5c-fdde-4c0f-bc51-5c30290ca5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{7ADEACEA-9083-4BD4-A901-65289BD9A2BB}tf67328976_win32</Template>
  <TotalTime>809</TotalTime>
  <Words>976</Words>
  <Application>Microsoft Office PowerPoint</Application>
  <PresentationFormat>Widescreen</PresentationFormat>
  <Paragraphs>194</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Tenorite</vt:lpstr>
      <vt:lpstr>Office Theme</vt:lpstr>
      <vt:lpstr>Introduction to Lead Snap Marketing</vt:lpstr>
      <vt:lpstr>About Lead Snap Marketing</vt:lpstr>
      <vt:lpstr>Mortgage</vt:lpstr>
      <vt:lpstr>Solar</vt:lpstr>
      <vt:lpstr>Debt Settlement &amp;  Tax Debt</vt:lpstr>
      <vt:lpstr>Medicare</vt:lpstr>
      <vt:lpstr>Health Insurance</vt:lpstr>
      <vt:lpstr>Final Expense</vt:lpstr>
      <vt:lpstr>Our Campaign lead types</vt:lpstr>
      <vt:lpstr>Real Time Leads</vt:lpstr>
      <vt:lpstr>Aged Leads</vt:lpstr>
      <vt:lpstr> Live Transfer</vt:lpstr>
      <vt:lpstr>Call Verified</vt:lpstr>
      <vt:lpstr>Direct Mail</vt:lpstr>
      <vt:lpstr>THANK YOU For Watching, Now Lets go Sell!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Lead Snap Marketing</dc:title>
  <dc:creator>Kyarra Cruz</dc:creator>
  <cp:lastModifiedBy>Kyarra Cruz</cp:lastModifiedBy>
  <cp:revision>2</cp:revision>
  <dcterms:created xsi:type="dcterms:W3CDTF">2022-12-14T21:26:56Z</dcterms:created>
  <dcterms:modified xsi:type="dcterms:W3CDTF">2023-06-29T15:18:48Z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0x010100F0B9650EFE22C2478FFCECB100A5A59E003CD16E75A9E44F4FA977317DD8ED8F1E</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